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2.xml" ContentType="application/vnd.openxmlformats-officedocument.presentationml.tags+xml"/>
  <Override PartName="/ppt/notesSlides/notesSlide22.xml" ContentType="application/vnd.openxmlformats-officedocument.presentationml.notesSlide+xml"/>
  <Override PartName="/ppt/tags/tag13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7" r:id="rId5"/>
    <p:sldMasterId id="2147483659" r:id="rId6"/>
    <p:sldMasterId id="2147483673" r:id="rId7"/>
    <p:sldMasterId id="2147483675" r:id="rId8"/>
  </p:sldMasterIdLst>
  <p:notesMasterIdLst>
    <p:notesMasterId r:id="rId194"/>
  </p:notesMasterIdLst>
  <p:handoutMasterIdLst>
    <p:handoutMasterId r:id="rId195"/>
  </p:handoutMasterIdLst>
  <p:sldIdLst>
    <p:sldId id="483" r:id="rId9"/>
    <p:sldId id="464" r:id="rId10"/>
    <p:sldId id="463" r:id="rId11"/>
    <p:sldId id="484" r:id="rId12"/>
    <p:sldId id="485" r:id="rId13"/>
    <p:sldId id="468" r:id="rId14"/>
    <p:sldId id="467" r:id="rId15"/>
    <p:sldId id="489" r:id="rId16"/>
    <p:sldId id="558" r:id="rId17"/>
    <p:sldId id="659" r:id="rId18"/>
    <p:sldId id="559" r:id="rId19"/>
    <p:sldId id="560" r:id="rId20"/>
    <p:sldId id="660" r:id="rId21"/>
    <p:sldId id="469" r:id="rId22"/>
    <p:sldId id="490" r:id="rId23"/>
    <p:sldId id="579" r:id="rId24"/>
    <p:sldId id="581" r:id="rId25"/>
    <p:sldId id="495" r:id="rId26"/>
    <p:sldId id="661" r:id="rId27"/>
    <p:sldId id="502" r:id="rId28"/>
    <p:sldId id="503" r:id="rId29"/>
    <p:sldId id="501" r:id="rId30"/>
    <p:sldId id="662" r:id="rId31"/>
    <p:sldId id="582" r:id="rId32"/>
    <p:sldId id="583" r:id="rId33"/>
    <p:sldId id="584" r:id="rId34"/>
    <p:sldId id="505" r:id="rId35"/>
    <p:sldId id="504" r:id="rId36"/>
    <p:sldId id="663" r:id="rId37"/>
    <p:sldId id="592" r:id="rId38"/>
    <p:sldId id="593" r:id="rId39"/>
    <p:sldId id="594" r:id="rId40"/>
    <p:sldId id="595" r:id="rId41"/>
    <p:sldId id="664" r:id="rId42"/>
    <p:sldId id="596" r:id="rId43"/>
    <p:sldId id="745" r:id="rId44"/>
    <p:sldId id="518" r:id="rId45"/>
    <p:sldId id="508" r:id="rId46"/>
    <p:sldId id="509" r:id="rId47"/>
    <p:sldId id="513" r:id="rId48"/>
    <p:sldId id="514" r:id="rId49"/>
    <p:sldId id="519" r:id="rId50"/>
    <p:sldId id="520" r:id="rId51"/>
    <p:sldId id="521" r:id="rId52"/>
    <p:sldId id="522" r:id="rId53"/>
    <p:sldId id="523" r:id="rId54"/>
    <p:sldId id="524" r:id="rId55"/>
    <p:sldId id="525" r:id="rId56"/>
    <p:sldId id="527" r:id="rId57"/>
    <p:sldId id="516" r:id="rId58"/>
    <p:sldId id="526" r:id="rId59"/>
    <p:sldId id="528" r:id="rId60"/>
    <p:sldId id="529" r:id="rId61"/>
    <p:sldId id="530" r:id="rId62"/>
    <p:sldId id="531" r:id="rId63"/>
    <p:sldId id="532" r:id="rId64"/>
    <p:sldId id="533" r:id="rId65"/>
    <p:sldId id="746" r:id="rId66"/>
    <p:sldId id="747" r:id="rId67"/>
    <p:sldId id="748" r:id="rId68"/>
    <p:sldId id="536" r:id="rId69"/>
    <p:sldId id="749" r:id="rId70"/>
    <p:sldId id="537" r:id="rId71"/>
    <p:sldId id="538" r:id="rId72"/>
    <p:sldId id="539" r:id="rId73"/>
    <p:sldId id="540" r:id="rId74"/>
    <p:sldId id="751" r:id="rId75"/>
    <p:sldId id="750" r:id="rId76"/>
    <p:sldId id="541" r:id="rId77"/>
    <p:sldId id="542" r:id="rId78"/>
    <p:sldId id="543" r:id="rId79"/>
    <p:sldId id="544" r:id="rId80"/>
    <p:sldId id="545" r:id="rId81"/>
    <p:sldId id="546" r:id="rId82"/>
    <p:sldId id="754" r:id="rId83"/>
    <p:sldId id="755" r:id="rId84"/>
    <p:sldId id="756" r:id="rId85"/>
    <p:sldId id="757" r:id="rId86"/>
    <p:sldId id="758" r:id="rId87"/>
    <p:sldId id="759" r:id="rId88"/>
    <p:sldId id="752" r:id="rId89"/>
    <p:sldId id="761" r:id="rId90"/>
    <p:sldId id="762" r:id="rId91"/>
    <p:sldId id="763" r:id="rId92"/>
    <p:sldId id="764" r:id="rId93"/>
    <p:sldId id="765" r:id="rId94"/>
    <p:sldId id="766" r:id="rId95"/>
    <p:sldId id="767" r:id="rId96"/>
    <p:sldId id="768" r:id="rId97"/>
    <p:sldId id="552" r:id="rId98"/>
    <p:sldId id="553" r:id="rId99"/>
    <p:sldId id="769" r:id="rId100"/>
    <p:sldId id="554" r:id="rId101"/>
    <p:sldId id="555" r:id="rId102"/>
    <p:sldId id="556" r:id="rId103"/>
    <p:sldId id="557" r:id="rId104"/>
    <p:sldId id="770" r:id="rId105"/>
    <p:sldId id="771" r:id="rId106"/>
    <p:sldId id="571" r:id="rId107"/>
    <p:sldId id="772" r:id="rId108"/>
    <p:sldId id="773" r:id="rId109"/>
    <p:sldId id="774" r:id="rId110"/>
    <p:sldId id="574" r:id="rId111"/>
    <p:sldId id="575" r:id="rId112"/>
    <p:sldId id="576" r:id="rId113"/>
    <p:sldId id="775" r:id="rId114"/>
    <p:sldId id="777" r:id="rId115"/>
    <p:sldId id="782" r:id="rId116"/>
    <p:sldId id="783" r:id="rId117"/>
    <p:sldId id="784" r:id="rId118"/>
    <p:sldId id="785" r:id="rId119"/>
    <p:sldId id="786" r:id="rId120"/>
    <p:sldId id="787" r:id="rId121"/>
    <p:sldId id="788" r:id="rId122"/>
    <p:sldId id="789" r:id="rId123"/>
    <p:sldId id="791" r:id="rId124"/>
    <p:sldId id="790" r:id="rId125"/>
    <p:sldId id="792" r:id="rId126"/>
    <p:sldId id="793" r:id="rId127"/>
    <p:sldId id="794" r:id="rId128"/>
    <p:sldId id="795" r:id="rId129"/>
    <p:sldId id="796" r:id="rId130"/>
    <p:sldId id="779" r:id="rId131"/>
    <p:sldId id="781" r:id="rId132"/>
    <p:sldId id="797" r:id="rId133"/>
    <p:sldId id="798" r:id="rId134"/>
    <p:sldId id="799" r:id="rId135"/>
    <p:sldId id="800" r:id="rId136"/>
    <p:sldId id="801" r:id="rId137"/>
    <p:sldId id="802" r:id="rId138"/>
    <p:sldId id="803" r:id="rId139"/>
    <p:sldId id="586" r:id="rId140"/>
    <p:sldId id="805" r:id="rId141"/>
    <p:sldId id="806" r:id="rId142"/>
    <p:sldId id="807" r:id="rId143"/>
    <p:sldId id="808" r:id="rId144"/>
    <p:sldId id="809" r:id="rId145"/>
    <p:sldId id="810" r:id="rId146"/>
    <p:sldId id="811" r:id="rId147"/>
    <p:sldId id="812" r:id="rId148"/>
    <p:sldId id="813" r:id="rId149"/>
    <p:sldId id="814" r:id="rId150"/>
    <p:sldId id="815" r:id="rId151"/>
    <p:sldId id="816" r:id="rId152"/>
    <p:sldId id="817" r:id="rId153"/>
    <p:sldId id="818" r:id="rId154"/>
    <p:sldId id="819" r:id="rId155"/>
    <p:sldId id="820" r:id="rId156"/>
    <p:sldId id="821" r:id="rId157"/>
    <p:sldId id="822" r:id="rId158"/>
    <p:sldId id="823" r:id="rId159"/>
    <p:sldId id="824" r:id="rId160"/>
    <p:sldId id="833" r:id="rId161"/>
    <p:sldId id="827" r:id="rId162"/>
    <p:sldId id="828" r:id="rId163"/>
    <p:sldId id="829" r:id="rId164"/>
    <p:sldId id="830" r:id="rId165"/>
    <p:sldId id="831" r:id="rId166"/>
    <p:sldId id="832" r:id="rId167"/>
    <p:sldId id="834" r:id="rId168"/>
    <p:sldId id="835" r:id="rId169"/>
    <p:sldId id="836" r:id="rId170"/>
    <p:sldId id="838" r:id="rId171"/>
    <p:sldId id="839" r:id="rId172"/>
    <p:sldId id="840" r:id="rId173"/>
    <p:sldId id="837" r:id="rId174"/>
    <p:sldId id="842" r:id="rId175"/>
    <p:sldId id="841" r:id="rId176"/>
    <p:sldId id="843" r:id="rId177"/>
    <p:sldId id="844" r:id="rId178"/>
    <p:sldId id="845" r:id="rId179"/>
    <p:sldId id="848" r:id="rId180"/>
    <p:sldId id="851" r:id="rId181"/>
    <p:sldId id="850" r:id="rId182"/>
    <p:sldId id="853" r:id="rId183"/>
    <p:sldId id="854" r:id="rId184"/>
    <p:sldId id="855" r:id="rId185"/>
    <p:sldId id="856" r:id="rId186"/>
    <p:sldId id="857" r:id="rId187"/>
    <p:sldId id="858" r:id="rId188"/>
    <p:sldId id="859" r:id="rId189"/>
    <p:sldId id="860" r:id="rId190"/>
    <p:sldId id="861" r:id="rId191"/>
    <p:sldId id="862" r:id="rId192"/>
    <p:sldId id="264" r:id="rId19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4"/>
    <a:srgbClr val="397B95"/>
    <a:srgbClr val="F2F2F2"/>
    <a:srgbClr val="D9D9D9"/>
    <a:srgbClr val="FEBB00"/>
    <a:srgbClr val="1392B1"/>
    <a:srgbClr val="EBEBEB"/>
    <a:srgbClr val="2D7D96"/>
    <a:srgbClr val="FFCC46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99" autoAdjust="0"/>
    <p:restoredTop sz="95306" autoAdjust="0"/>
  </p:normalViewPr>
  <p:slideViewPr>
    <p:cSldViewPr snapToGrid="0">
      <p:cViewPr varScale="1">
        <p:scale>
          <a:sx n="91" d="100"/>
          <a:sy n="91" d="100"/>
        </p:scale>
        <p:origin x="716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63" Type="http://schemas.openxmlformats.org/officeDocument/2006/relationships/slide" Target="slides/slide55.xml"/><Relationship Id="rId84" Type="http://schemas.openxmlformats.org/officeDocument/2006/relationships/slide" Target="slides/slide76.xml"/><Relationship Id="rId138" Type="http://schemas.openxmlformats.org/officeDocument/2006/relationships/slide" Target="slides/slide130.xml"/><Relationship Id="rId159" Type="http://schemas.openxmlformats.org/officeDocument/2006/relationships/slide" Target="slides/slide151.xml"/><Relationship Id="rId170" Type="http://schemas.openxmlformats.org/officeDocument/2006/relationships/slide" Target="slides/slide162.xml"/><Relationship Id="rId191" Type="http://schemas.openxmlformats.org/officeDocument/2006/relationships/slide" Target="slides/slide183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53" Type="http://schemas.openxmlformats.org/officeDocument/2006/relationships/slide" Target="slides/slide45.xml"/><Relationship Id="rId74" Type="http://schemas.openxmlformats.org/officeDocument/2006/relationships/slide" Target="slides/slide66.xml"/><Relationship Id="rId128" Type="http://schemas.openxmlformats.org/officeDocument/2006/relationships/slide" Target="slides/slide120.xml"/><Relationship Id="rId149" Type="http://schemas.openxmlformats.org/officeDocument/2006/relationships/slide" Target="slides/slide141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7.xml"/><Relationship Id="rId160" Type="http://schemas.openxmlformats.org/officeDocument/2006/relationships/slide" Target="slides/slide152.xml"/><Relationship Id="rId181" Type="http://schemas.openxmlformats.org/officeDocument/2006/relationships/slide" Target="slides/slide173.xml"/><Relationship Id="rId22" Type="http://schemas.openxmlformats.org/officeDocument/2006/relationships/slide" Target="slides/slide14.xml"/><Relationship Id="rId43" Type="http://schemas.openxmlformats.org/officeDocument/2006/relationships/slide" Target="slides/slide35.xml"/><Relationship Id="rId64" Type="http://schemas.openxmlformats.org/officeDocument/2006/relationships/slide" Target="slides/slide56.xml"/><Relationship Id="rId118" Type="http://schemas.openxmlformats.org/officeDocument/2006/relationships/slide" Target="slides/slide110.xml"/><Relationship Id="rId139" Type="http://schemas.openxmlformats.org/officeDocument/2006/relationships/slide" Target="slides/slide131.xml"/><Relationship Id="rId85" Type="http://schemas.openxmlformats.org/officeDocument/2006/relationships/slide" Target="slides/slide77.xml"/><Relationship Id="rId150" Type="http://schemas.openxmlformats.org/officeDocument/2006/relationships/slide" Target="slides/slide142.xml"/><Relationship Id="rId171" Type="http://schemas.openxmlformats.org/officeDocument/2006/relationships/slide" Target="slides/slide163.xml"/><Relationship Id="rId192" Type="http://schemas.openxmlformats.org/officeDocument/2006/relationships/slide" Target="slides/slide184.xml"/><Relationship Id="rId12" Type="http://schemas.openxmlformats.org/officeDocument/2006/relationships/slide" Target="slides/slide4.xml"/><Relationship Id="rId33" Type="http://schemas.openxmlformats.org/officeDocument/2006/relationships/slide" Target="slides/slide25.xml"/><Relationship Id="rId108" Type="http://schemas.openxmlformats.org/officeDocument/2006/relationships/slide" Target="slides/slide100.xml"/><Relationship Id="rId129" Type="http://schemas.openxmlformats.org/officeDocument/2006/relationships/slide" Target="slides/slide121.xml"/><Relationship Id="rId54" Type="http://schemas.openxmlformats.org/officeDocument/2006/relationships/slide" Target="slides/slide46.xml"/><Relationship Id="rId75" Type="http://schemas.openxmlformats.org/officeDocument/2006/relationships/slide" Target="slides/slide67.xml"/><Relationship Id="rId96" Type="http://schemas.openxmlformats.org/officeDocument/2006/relationships/slide" Target="slides/slide88.xml"/><Relationship Id="rId140" Type="http://schemas.openxmlformats.org/officeDocument/2006/relationships/slide" Target="slides/slide132.xml"/><Relationship Id="rId161" Type="http://schemas.openxmlformats.org/officeDocument/2006/relationships/slide" Target="slides/slide153.xml"/><Relationship Id="rId182" Type="http://schemas.openxmlformats.org/officeDocument/2006/relationships/slide" Target="slides/slide174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5.xml"/><Relationship Id="rId119" Type="http://schemas.openxmlformats.org/officeDocument/2006/relationships/slide" Target="slides/slide111.xml"/><Relationship Id="rId44" Type="http://schemas.openxmlformats.org/officeDocument/2006/relationships/slide" Target="slides/slide36.xml"/><Relationship Id="rId65" Type="http://schemas.openxmlformats.org/officeDocument/2006/relationships/slide" Target="slides/slide57.xml"/><Relationship Id="rId86" Type="http://schemas.openxmlformats.org/officeDocument/2006/relationships/slide" Target="slides/slide78.xml"/><Relationship Id="rId130" Type="http://schemas.openxmlformats.org/officeDocument/2006/relationships/slide" Target="slides/slide122.xml"/><Relationship Id="rId151" Type="http://schemas.openxmlformats.org/officeDocument/2006/relationships/slide" Target="slides/slide143.xml"/><Relationship Id="rId172" Type="http://schemas.openxmlformats.org/officeDocument/2006/relationships/slide" Target="slides/slide164.xml"/><Relationship Id="rId193" Type="http://schemas.openxmlformats.org/officeDocument/2006/relationships/slide" Target="slides/slide185.xml"/><Relationship Id="rId13" Type="http://schemas.openxmlformats.org/officeDocument/2006/relationships/slide" Target="slides/slide5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20" Type="http://schemas.openxmlformats.org/officeDocument/2006/relationships/slide" Target="slides/slide112.xml"/><Relationship Id="rId141" Type="http://schemas.openxmlformats.org/officeDocument/2006/relationships/slide" Target="slides/slide133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162" Type="http://schemas.openxmlformats.org/officeDocument/2006/relationships/slide" Target="slides/slide154.xml"/><Relationship Id="rId183" Type="http://schemas.openxmlformats.org/officeDocument/2006/relationships/slide" Target="slides/slide17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131" Type="http://schemas.openxmlformats.org/officeDocument/2006/relationships/slide" Target="slides/slide123.xml"/><Relationship Id="rId136" Type="http://schemas.openxmlformats.org/officeDocument/2006/relationships/slide" Target="slides/slide128.xml"/><Relationship Id="rId157" Type="http://schemas.openxmlformats.org/officeDocument/2006/relationships/slide" Target="slides/slide149.xml"/><Relationship Id="rId178" Type="http://schemas.openxmlformats.org/officeDocument/2006/relationships/slide" Target="slides/slide170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52" Type="http://schemas.openxmlformats.org/officeDocument/2006/relationships/slide" Target="slides/slide144.xml"/><Relationship Id="rId173" Type="http://schemas.openxmlformats.org/officeDocument/2006/relationships/slide" Target="slides/slide165.xml"/><Relationship Id="rId194" Type="http://schemas.openxmlformats.org/officeDocument/2006/relationships/notesMaster" Target="notesMasters/notesMaster1.xml"/><Relationship Id="rId199" Type="http://schemas.openxmlformats.org/officeDocument/2006/relationships/tableStyles" Target="tableStyles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26" Type="http://schemas.openxmlformats.org/officeDocument/2006/relationships/slide" Target="slides/slide118.xml"/><Relationship Id="rId147" Type="http://schemas.openxmlformats.org/officeDocument/2006/relationships/slide" Target="slides/slide139.xml"/><Relationship Id="rId168" Type="http://schemas.openxmlformats.org/officeDocument/2006/relationships/slide" Target="slides/slide16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142" Type="http://schemas.openxmlformats.org/officeDocument/2006/relationships/slide" Target="slides/slide134.xml"/><Relationship Id="rId163" Type="http://schemas.openxmlformats.org/officeDocument/2006/relationships/slide" Target="slides/slide155.xml"/><Relationship Id="rId184" Type="http://schemas.openxmlformats.org/officeDocument/2006/relationships/slide" Target="slides/slide176.xml"/><Relationship Id="rId189" Type="http://schemas.openxmlformats.org/officeDocument/2006/relationships/slide" Target="slides/slide18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slide" Target="slides/slide108.xml"/><Relationship Id="rId137" Type="http://schemas.openxmlformats.org/officeDocument/2006/relationships/slide" Target="slides/slide129.xml"/><Relationship Id="rId158" Type="http://schemas.openxmlformats.org/officeDocument/2006/relationships/slide" Target="slides/slide150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32" Type="http://schemas.openxmlformats.org/officeDocument/2006/relationships/slide" Target="slides/slide124.xml"/><Relationship Id="rId153" Type="http://schemas.openxmlformats.org/officeDocument/2006/relationships/slide" Target="slides/slide145.xml"/><Relationship Id="rId174" Type="http://schemas.openxmlformats.org/officeDocument/2006/relationships/slide" Target="slides/slide166.xml"/><Relationship Id="rId179" Type="http://schemas.openxmlformats.org/officeDocument/2006/relationships/slide" Target="slides/slide171.xml"/><Relationship Id="rId195" Type="http://schemas.openxmlformats.org/officeDocument/2006/relationships/handoutMaster" Target="handoutMasters/handoutMaster1.xml"/><Relationship Id="rId190" Type="http://schemas.openxmlformats.org/officeDocument/2006/relationships/slide" Target="slides/slide182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27" Type="http://schemas.openxmlformats.org/officeDocument/2006/relationships/slide" Target="slides/slide11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slide" Target="slides/slide114.xml"/><Relationship Id="rId143" Type="http://schemas.openxmlformats.org/officeDocument/2006/relationships/slide" Target="slides/slide135.xml"/><Relationship Id="rId148" Type="http://schemas.openxmlformats.org/officeDocument/2006/relationships/slide" Target="slides/slide140.xml"/><Relationship Id="rId164" Type="http://schemas.openxmlformats.org/officeDocument/2006/relationships/slide" Target="slides/slide156.xml"/><Relationship Id="rId169" Type="http://schemas.openxmlformats.org/officeDocument/2006/relationships/slide" Target="slides/slide161.xml"/><Relationship Id="rId185" Type="http://schemas.openxmlformats.org/officeDocument/2006/relationships/slide" Target="slides/slide17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80" Type="http://schemas.openxmlformats.org/officeDocument/2006/relationships/slide" Target="slides/slide172.xml"/><Relationship Id="rId26" Type="http://schemas.openxmlformats.org/officeDocument/2006/relationships/slide" Target="slides/slide18.xml"/><Relationship Id="rId47" Type="http://schemas.openxmlformats.org/officeDocument/2006/relationships/slide" Target="slides/slide39.xml"/><Relationship Id="rId68" Type="http://schemas.openxmlformats.org/officeDocument/2006/relationships/slide" Target="slides/slide60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33" Type="http://schemas.openxmlformats.org/officeDocument/2006/relationships/slide" Target="slides/slide125.xml"/><Relationship Id="rId154" Type="http://schemas.openxmlformats.org/officeDocument/2006/relationships/slide" Target="slides/slide146.xml"/><Relationship Id="rId175" Type="http://schemas.openxmlformats.org/officeDocument/2006/relationships/slide" Target="slides/slide167.xml"/><Relationship Id="rId196" Type="http://schemas.openxmlformats.org/officeDocument/2006/relationships/presProps" Target="presProps.xml"/><Relationship Id="rId16" Type="http://schemas.openxmlformats.org/officeDocument/2006/relationships/slide" Target="slides/slide8.xml"/><Relationship Id="rId37" Type="http://schemas.openxmlformats.org/officeDocument/2006/relationships/slide" Target="slides/slide29.xml"/><Relationship Id="rId58" Type="http://schemas.openxmlformats.org/officeDocument/2006/relationships/slide" Target="slides/slide50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slide" Target="slides/slide115.xml"/><Relationship Id="rId144" Type="http://schemas.openxmlformats.org/officeDocument/2006/relationships/slide" Target="slides/slide136.xml"/><Relationship Id="rId90" Type="http://schemas.openxmlformats.org/officeDocument/2006/relationships/slide" Target="slides/slide82.xml"/><Relationship Id="rId165" Type="http://schemas.openxmlformats.org/officeDocument/2006/relationships/slide" Target="slides/slide157.xml"/><Relationship Id="rId186" Type="http://schemas.openxmlformats.org/officeDocument/2006/relationships/slide" Target="slides/slide178.xml"/><Relationship Id="rId27" Type="http://schemas.openxmlformats.org/officeDocument/2006/relationships/slide" Target="slides/slide19.xml"/><Relationship Id="rId48" Type="http://schemas.openxmlformats.org/officeDocument/2006/relationships/slide" Target="slides/slide40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34" Type="http://schemas.openxmlformats.org/officeDocument/2006/relationships/slide" Target="slides/slide126.xml"/><Relationship Id="rId80" Type="http://schemas.openxmlformats.org/officeDocument/2006/relationships/slide" Target="slides/slide72.xml"/><Relationship Id="rId155" Type="http://schemas.openxmlformats.org/officeDocument/2006/relationships/slide" Target="slides/slide147.xml"/><Relationship Id="rId176" Type="http://schemas.openxmlformats.org/officeDocument/2006/relationships/slide" Target="slides/slide168.xml"/><Relationship Id="rId197" Type="http://schemas.openxmlformats.org/officeDocument/2006/relationships/viewProps" Target="viewProps.xml"/><Relationship Id="rId17" Type="http://schemas.openxmlformats.org/officeDocument/2006/relationships/slide" Target="slides/slide9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24" Type="http://schemas.openxmlformats.org/officeDocument/2006/relationships/slide" Target="slides/slide116.xml"/><Relationship Id="rId70" Type="http://schemas.openxmlformats.org/officeDocument/2006/relationships/slide" Target="slides/slide62.xml"/><Relationship Id="rId91" Type="http://schemas.openxmlformats.org/officeDocument/2006/relationships/slide" Target="slides/slide83.xml"/><Relationship Id="rId145" Type="http://schemas.openxmlformats.org/officeDocument/2006/relationships/slide" Target="slides/slide137.xml"/><Relationship Id="rId166" Type="http://schemas.openxmlformats.org/officeDocument/2006/relationships/slide" Target="slides/slide158.xml"/><Relationship Id="rId187" Type="http://schemas.openxmlformats.org/officeDocument/2006/relationships/slide" Target="slides/slide179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Relationship Id="rId60" Type="http://schemas.openxmlformats.org/officeDocument/2006/relationships/slide" Target="slides/slide52.xml"/><Relationship Id="rId81" Type="http://schemas.openxmlformats.org/officeDocument/2006/relationships/slide" Target="slides/slide73.xml"/><Relationship Id="rId135" Type="http://schemas.openxmlformats.org/officeDocument/2006/relationships/slide" Target="slides/slide127.xml"/><Relationship Id="rId156" Type="http://schemas.openxmlformats.org/officeDocument/2006/relationships/slide" Target="slides/slide148.xml"/><Relationship Id="rId177" Type="http://schemas.openxmlformats.org/officeDocument/2006/relationships/slide" Target="slides/slide169.xml"/><Relationship Id="rId198" Type="http://schemas.openxmlformats.org/officeDocument/2006/relationships/theme" Target="theme/theme1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50" Type="http://schemas.openxmlformats.org/officeDocument/2006/relationships/slide" Target="slides/slide42.xml"/><Relationship Id="rId104" Type="http://schemas.openxmlformats.org/officeDocument/2006/relationships/slide" Target="slides/slide96.xml"/><Relationship Id="rId125" Type="http://schemas.openxmlformats.org/officeDocument/2006/relationships/slide" Target="slides/slide117.xml"/><Relationship Id="rId146" Type="http://schemas.openxmlformats.org/officeDocument/2006/relationships/slide" Target="slides/slide138.xml"/><Relationship Id="rId167" Type="http://schemas.openxmlformats.org/officeDocument/2006/relationships/slide" Target="slides/slide159.xml"/><Relationship Id="rId188" Type="http://schemas.openxmlformats.org/officeDocument/2006/relationships/slide" Target="slides/slide18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2022/1/23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11758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07929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0600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51544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4419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30670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88738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50860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65880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219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31548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35824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86313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70417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11408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59353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75490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92309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27100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612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60046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16646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32107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9087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9488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93848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12173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47430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065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3934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648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4636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69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505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data mining</a:t>
            </a:r>
            <a:r>
              <a:rPr lang="zh-CN" altLang="en-US" dirty="0"/>
              <a:t> 数据挖掘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1558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6345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573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533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36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578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7205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6449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1012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4045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3908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3392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0506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6406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859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4118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1671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2446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3266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9089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4163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3426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704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4800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9438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9099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707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4071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0610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633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1474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7165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6753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322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5419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3595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2614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6429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65542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5672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2651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0681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7017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464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23633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5810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0367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729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33592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3132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81595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7980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907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83066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90605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12116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31082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90276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33392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89121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68693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78443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150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55980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93374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39283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84894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39556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3331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10140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30880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37682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644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AD2B26"/>
                  </a:solidFill>
                  <a:effectLst/>
                  <a:uLnTx/>
                  <a:uFillTx/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263179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1" name="直接连接符 22"/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21" name="矩形 20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3" r:id="rId17"/>
    <p:sldLayoutId id="2147483694" r:id="rId18"/>
    <p:sldLayoutId id="2147483696" r:id="rId19"/>
    <p:sldLayoutId id="2147483699" r:id="rId20"/>
    <p:sldLayoutId id="2147483700" r:id="rId2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5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5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5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5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5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5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5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5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5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5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5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5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5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5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5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5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5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5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5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5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5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5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5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5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5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5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5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5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alo-cloud-repo-bd.bd.bcebos.com/baidu-doris-release/DORIS-0.14.7-release-binary.tar.gz" TargetMode="External"/><Relationship Id="rId2" Type="http://schemas.openxmlformats.org/officeDocument/2006/relationships/hyperlink" Target="http://doris.baidu.com/docs/%E5%AE%89%E8%A3%85%E9%83%A8%E7%BD%B2/%E8%8E%B7%E5%8F%96%E5%AE%89%E8%A3%85%E5%8C%85/" TargetMode="Externa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5.png"/><Relationship Id="rId4" Type="http://schemas.openxmlformats.org/officeDocument/2006/relationships/hyperlink" Target="https://github.com/baidu-doris/incubator-doris/archive/refs/tags/DORIS-0.14.7-release.tar.gz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node01:8030/fronten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hyperlink" Target="http://node01:8030/backend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Apache Doris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支持对海量大数据进行快速分析的</a:t>
            </a:r>
            <a:r>
              <a:rPr kumimoji="1" lang="en-US" altLang="zh-CN" dirty="0">
                <a:sym typeface="+mn-ea"/>
              </a:rPr>
              <a:t>MPP</a:t>
            </a:r>
            <a:r>
              <a:rPr kumimoji="1" lang="zh-CN" altLang="en-US" dirty="0">
                <a:sym typeface="+mn-ea"/>
              </a:rPr>
              <a:t>数据库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操作型处理，叫联机事务处理</a:t>
            </a:r>
            <a:r>
              <a:rPr lang="en-US" altLang="zh-CN" dirty="0"/>
              <a:t>OLTP</a:t>
            </a:r>
            <a:r>
              <a:rPr lang="zh-CN" altLang="en-US" dirty="0"/>
              <a:t>（</a:t>
            </a:r>
            <a:r>
              <a:rPr lang="en-US" altLang="zh-CN" dirty="0"/>
              <a:t>On-Line </a:t>
            </a:r>
            <a:r>
              <a:rPr lang="en-US" altLang="zh-CN" b="1" dirty="0">
                <a:solidFill>
                  <a:srgbClr val="FF0000"/>
                </a:solidFill>
              </a:rPr>
              <a:t>Transaction</a:t>
            </a:r>
            <a:r>
              <a:rPr lang="en-US" altLang="zh-CN" dirty="0"/>
              <a:t> Processing</a:t>
            </a:r>
            <a:r>
              <a:rPr lang="zh-CN" altLang="en-US" dirty="0"/>
              <a:t>），主要目标是做数据处理，它是针对具体业务在数据库联机的日常操作，通常对少数记录进行查询、修改。</a:t>
            </a:r>
            <a:endParaRPr lang="en-US" altLang="zh-CN" dirty="0"/>
          </a:p>
          <a:p>
            <a:r>
              <a:rPr lang="zh-CN" altLang="en-US" dirty="0"/>
              <a:t>用户较为关心操作的响应时间、数据的安全性、完整性和并发支持的用户数等问题。</a:t>
            </a:r>
            <a:endParaRPr lang="en-US" altLang="zh-CN" dirty="0"/>
          </a:p>
          <a:p>
            <a:r>
              <a:rPr lang="zh-CN" altLang="en-US" dirty="0"/>
              <a:t>传统的</a:t>
            </a:r>
            <a:r>
              <a:rPr lang="zh-CN" altLang="en-US" dirty="0">
                <a:solidFill>
                  <a:srgbClr val="FF0000"/>
                </a:solidFill>
              </a:rPr>
              <a:t>关系型数据库系统（</a:t>
            </a:r>
            <a:r>
              <a:rPr lang="en-US" altLang="zh-CN" dirty="0">
                <a:solidFill>
                  <a:srgbClr val="FF0000"/>
                </a:solidFill>
              </a:rPr>
              <a:t>RDBMS</a:t>
            </a:r>
            <a:r>
              <a:rPr lang="zh-CN" altLang="en-US" dirty="0">
                <a:solidFill>
                  <a:srgbClr val="FF0000"/>
                </a:solidFill>
              </a:rPr>
              <a:t>）作为数据管理的主要手段，主要用于操作型处理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15121" y="896198"/>
            <a:ext cx="8771021" cy="517190"/>
          </a:xfrm>
        </p:spPr>
        <p:txBody>
          <a:bodyPr/>
          <a:lstStyle/>
          <a:p>
            <a:r>
              <a:rPr lang="en-US" altLang="zh-CN" sz="2000" b="0" dirty="0">
                <a:solidFill>
                  <a:srgbClr val="AD2A26"/>
                </a:solidFill>
                <a:ea typeface="Alibaba PuHuiTi Medium" pitchFamily="18" charset="-122"/>
              </a:rPr>
              <a:t>OLTP</a:t>
            </a:r>
            <a:r>
              <a:rPr lang="zh-CN" altLang="en-US" sz="2000" b="0">
                <a:solidFill>
                  <a:srgbClr val="AD2A26"/>
                </a:solidFill>
                <a:ea typeface="Alibaba PuHuiTi Medium" pitchFamily="18" charset="-122"/>
              </a:rPr>
              <a:t>概念</a:t>
            </a:r>
            <a:endParaRPr lang="zh-CN" altLang="en-US" sz="2000" b="0" dirty="0">
              <a:solidFill>
                <a:srgbClr val="AD2A26"/>
              </a:solidFill>
              <a:ea typeface="Alibaba PuHuiTi Medium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521" y="3705272"/>
            <a:ext cx="6607083" cy="25758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54" y="3466970"/>
            <a:ext cx="1666650" cy="3229614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42765" y="1087994"/>
            <a:ext cx="9845675" cy="517190"/>
          </a:xfrm>
        </p:spPr>
        <p:txBody>
          <a:bodyPr/>
          <a:lstStyle/>
          <a:p>
            <a:r>
              <a:rPr lang="en-US" altLang="zh-CN">
                <a:sym typeface="+mn-ea"/>
              </a:rPr>
              <a:t>Doris </a:t>
            </a:r>
            <a:r>
              <a:rPr lang="zh-CN" altLang="en-US">
                <a:sym typeface="+mn-ea"/>
              </a:rPr>
              <a:t>数据导入</a:t>
            </a:r>
            <a:r>
              <a:rPr lang="en-US" altLang="zh-CN">
                <a:sym typeface="+mn-ea"/>
              </a:rPr>
              <a:t>-Insert Into</a:t>
            </a:r>
          </a:p>
        </p:txBody>
      </p:sp>
      <p:sp>
        <p:nvSpPr>
          <p:cNvPr id="5" name="矩形 4"/>
          <p:cNvSpPr/>
          <p:nvPr/>
        </p:nvSpPr>
        <p:spPr>
          <a:xfrm>
            <a:off x="842765" y="1907930"/>
            <a:ext cx="8537331" cy="872691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INSERT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INTO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test_db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user_result2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WITH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LABEL label1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test_db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user_result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altLang="zh-CN" sz="16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132293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565" y="940081"/>
            <a:ext cx="9845675" cy="517190"/>
          </a:xfrm>
        </p:spPr>
        <p:txBody>
          <a:bodyPr/>
          <a:lstStyle/>
          <a:p>
            <a:r>
              <a:rPr>
                <a:sym typeface="+mn-ea"/>
              </a:rPr>
              <a:t>Doris 数据删除</a:t>
            </a:r>
            <a:r>
              <a:rPr lang="en-US">
                <a:sym typeface="+mn-ea"/>
              </a:rPr>
              <a:t>-</a:t>
            </a:r>
            <a:r>
              <a:rPr lang="en-US" altLang="zh-CN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Delete</a:t>
            </a:r>
            <a:endParaRPr lang="en-US" altLang="zh-CN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3058426" y="942039"/>
            <a:ext cx="10749599" cy="517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</a:pPr>
            <a:endParaRPr sz="200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23925" y="1454981"/>
            <a:ext cx="10557510" cy="204325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</a:pPr>
            <a:r>
              <a:rPr lang="en-US" altLang="zh-CN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Delete</a:t>
            </a: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不同于其他导入方式，它是一个同步过程。和</a:t>
            </a:r>
            <a:r>
              <a:rPr lang="en-US" altLang="zh-CN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Insert into</a:t>
            </a: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相似，所有的</a:t>
            </a:r>
            <a:r>
              <a:rPr lang="en-US" altLang="zh-CN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Delete</a:t>
            </a: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操作在</a:t>
            </a:r>
            <a:r>
              <a:rPr lang="en-US" altLang="zh-CN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Doris</a:t>
            </a: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中是一个独立的导入作业，一般</a:t>
            </a:r>
            <a:r>
              <a:rPr lang="en-US" altLang="zh-CN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Delete</a:t>
            </a: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语句需要指定表和分区以及删除的条件来筛选要删除的数据。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marL="276225" indent="-27622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语法：</a:t>
            </a:r>
          </a:p>
          <a:p>
            <a:pPr marL="276225" indent="-27622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indent="0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None/>
            </a:pP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31485" y="3115274"/>
            <a:ext cx="8099425" cy="102552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DELETE FROM table_name [PARTITION partition_name]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WHERE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column_name1 op { value | value_list } [ AND column_name2 op { value | value_list } ...];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3685F3E-B72B-4681-B08F-92F940FEF117}"/>
              </a:ext>
            </a:extLst>
          </p:cNvPr>
          <p:cNvSpPr txBox="1"/>
          <p:nvPr/>
        </p:nvSpPr>
        <p:spPr>
          <a:xfrm>
            <a:off x="817245" y="4379457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indent="-27622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删除 my_table partition p1 中 k1 列值大于等于 3 且 k2 列值为 "abc</a:t>
            </a:r>
            <a:r>
              <a:rPr lang="en-US" altLang="zh-CN" sz="16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" 的数据行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5C0F2F-A5E2-42C8-8F83-894A8C6D3055}"/>
              </a:ext>
            </a:extLst>
          </p:cNvPr>
          <p:cNvSpPr/>
          <p:nvPr/>
        </p:nvSpPr>
        <p:spPr>
          <a:xfrm>
            <a:off x="1031485" y="5036306"/>
            <a:ext cx="8099425" cy="73342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DELETE FROM my_table PARTITION p1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WHERE k1 &gt;= 3 AND k2 = "abc";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565" y="893944"/>
            <a:ext cx="9845675" cy="517190"/>
          </a:xfrm>
        </p:spPr>
        <p:txBody>
          <a:bodyPr/>
          <a:lstStyle/>
          <a:p>
            <a:r>
              <a:rPr>
                <a:sym typeface="+mn-ea"/>
              </a:rPr>
              <a:t>Doris 数据删除</a:t>
            </a:r>
            <a:r>
              <a:rPr lang="en-US">
                <a:sym typeface="+mn-ea"/>
              </a:rPr>
              <a:t>-</a:t>
            </a:r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条件删除</a:t>
            </a:r>
            <a:endParaRPr lang="en-US" altLang="zh-CN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0565" y="1339850"/>
            <a:ext cx="10557510" cy="87884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indent="0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delete from 语句类似标准 delete 语法，具体使用可以查看 help delete; 帮助。这里主要说明一些注意事项。</a:t>
            </a:r>
          </a:p>
          <a:p>
            <a:pPr indent="0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None/>
            </a:pP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0565" y="1917708"/>
            <a:ext cx="10866755" cy="4780280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10565" y="1906905"/>
            <a:ext cx="1053465" cy="244475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755014" y="2327486"/>
            <a:ext cx="10705465" cy="36052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l">
              <a:lnSpc>
                <a:spcPct val="150000"/>
              </a:lnSpc>
              <a:spcBef>
                <a:spcPct val="20000"/>
              </a:spcBef>
              <a:buClrTx/>
              <a:buSzTx/>
              <a:buFont typeface="+mj-lt"/>
              <a:buAutoNum type="arabicPeriod"/>
            </a:pPr>
            <a:r>
              <a:rPr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该语句只能针对 Partition 级别进行删除。如果一个表有多个 partition 含有需要删除的数据，则需要执行多次针对不同 Partition 的 delete 语句。而如果是没有使用 Partition 的表，partition 的名称即表名。</a:t>
            </a: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buClrTx/>
              <a:buSzTx/>
              <a:buFont typeface="+mj-lt"/>
              <a:buAutoNum type="arabicPeriod"/>
            </a:pPr>
            <a:r>
              <a:rPr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where 后面的条件谓词只能针对 Key 列，并且谓词之间，只能通过 AND 连接。如果想实现 OR 的语义，需要执行多条 delete。</a:t>
            </a: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buClrTx/>
              <a:buSzTx/>
              <a:buFont typeface="+mj-lt"/>
              <a:buAutoNum type="arabicPeriod"/>
            </a:pPr>
            <a:r>
              <a:rPr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delete 是一个同步命令，命令返回即表示执行成功。</a:t>
            </a: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buClrTx/>
              <a:buSzTx/>
              <a:buFont typeface="+mj-lt"/>
              <a:buAutoNum type="arabicPeriod"/>
            </a:pPr>
            <a:r>
              <a:rPr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从代码实现角度，delete 是一种特殊的导入操作。该命令所导入的内容，也是一个新的数据版本，只是该版本中只包含命令中指定的删除条件。在实际执行查询时，会根据这些条件进行查询时过滤。所以，不建议大量频繁使用 delete 命令，因为这可能导致查询效率降低。</a:t>
            </a: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buClrTx/>
              <a:buSzTx/>
              <a:buFont typeface="+mj-lt"/>
              <a:buAutoNum type="arabicPeriod"/>
            </a:pPr>
            <a:r>
              <a:rPr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数据的真正删除是在 BE 进行数据 Compaction 时进行的。所以执行完 delete 命令后，并不会立即释放磁盘空间。</a:t>
            </a: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buClrTx/>
              <a:buSzTx/>
              <a:buFont typeface="+mj-lt"/>
              <a:buAutoNum type="arabicPeriod"/>
            </a:pPr>
            <a:r>
              <a:rPr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delete 命令一个较强的限制条件是，在执行该命令时，对应的表，不能有正在进行的导入任务（包括 PENDING、ETL、LOADING）。而如果有 QUORUM_FINISHED 状态的导入任务，则可能可以执行。</a:t>
            </a: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buClrTx/>
              <a:buSzTx/>
              <a:buFont typeface="+mj-lt"/>
              <a:buAutoNum type="arabicPeriod"/>
            </a:pPr>
            <a:r>
              <a:rPr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delete 也有一个隐含的类似 QUORUM_FINISHED 的状态。即如果 delete 只在多数副本上完成了，也会返回用户成功。但是会在后台生成一个异步的 delete job（Async Delete Job），来继续完成对剩余副本的删除操作。如果此时通过 show delete 命令，可以看到这种任务在 state 一栏会显示 QUORUM_FINISHED。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05911" y="910440"/>
            <a:ext cx="9845675" cy="517190"/>
          </a:xfrm>
        </p:spPr>
        <p:txBody>
          <a:bodyPr/>
          <a:lstStyle/>
          <a:p>
            <a:r>
              <a:rPr>
                <a:sym typeface="+mn-ea"/>
              </a:rPr>
              <a:t>Doris 简单查询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基本查询</a:t>
            </a:r>
            <a:endParaRPr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5911" y="1402617"/>
            <a:ext cx="10557510" cy="12966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语法：</a:t>
            </a:r>
          </a:p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0276" y="2050952"/>
            <a:ext cx="8578509" cy="1140512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table1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table1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limit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table2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order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by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siteid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altLang="zh-CN" sz="14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535165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3" y="886631"/>
            <a:ext cx="9845675" cy="517190"/>
          </a:xfrm>
        </p:spPr>
        <p:txBody>
          <a:bodyPr/>
          <a:lstStyle/>
          <a:p>
            <a:r>
              <a:rPr lang="en-US">
                <a:sym typeface="+mn-ea"/>
              </a:rPr>
              <a:t>Doris </a:t>
            </a:r>
            <a:r>
              <a:rPr lang="zh-CN" altLang="en-US">
                <a:sym typeface="+mn-ea"/>
              </a:rPr>
              <a:t>简单查询</a:t>
            </a:r>
            <a:r>
              <a:rPr lang="en-US" altLang="zh-CN">
                <a:sym typeface="+mn-ea"/>
              </a:rPr>
              <a:t>-Join</a:t>
            </a:r>
            <a:endParaRPr lang="zh-CN" altLang="en-US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0880" y="1349168"/>
            <a:ext cx="10557510" cy="12966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语法：</a:t>
            </a:r>
          </a:p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88374" y="2207237"/>
            <a:ext cx="9466531" cy="82296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table1 a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join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table2 b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on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a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citycode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b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citycode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zh-CN" sz="14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441184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565" y="881371"/>
            <a:ext cx="9845675" cy="517190"/>
          </a:xfrm>
        </p:spPr>
        <p:txBody>
          <a:bodyPr/>
          <a:lstStyle/>
          <a:p>
            <a:r>
              <a:rPr lang="en-US">
                <a:sym typeface="+mn-ea"/>
              </a:rPr>
              <a:t>Doris </a:t>
            </a:r>
            <a:r>
              <a:rPr lang="zh-CN" altLang="en-US">
                <a:sym typeface="+mn-ea"/>
              </a:rPr>
              <a:t>简单查询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子查询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0565" y="1339850"/>
            <a:ext cx="10557510" cy="12966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语法：</a:t>
            </a:r>
          </a:p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4092" y="2194573"/>
            <a:ext cx="9624793" cy="841716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table2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citycode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distinct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citycode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table1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zh-CN" sz="140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AD2B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0379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565" y="881371"/>
            <a:ext cx="9845675" cy="517190"/>
          </a:xfrm>
        </p:spPr>
        <p:txBody>
          <a:bodyPr/>
          <a:lstStyle/>
          <a:p>
            <a:r>
              <a:rPr lang="en-US">
                <a:sym typeface="+mn-ea"/>
              </a:rPr>
              <a:t>Doris</a:t>
            </a:r>
            <a:r>
              <a:rPr lang="zh-CN" altLang="en-US">
                <a:sym typeface="+mn-ea"/>
              </a:rPr>
              <a:t>高级功能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表结构变更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0565" y="1339850"/>
            <a:ext cx="10557510" cy="83676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D590A5-6D6D-4B4A-BE38-2B649B98B304}"/>
              </a:ext>
            </a:extLst>
          </p:cNvPr>
          <p:cNvSpPr txBox="1"/>
          <p:nvPr/>
        </p:nvSpPr>
        <p:spPr>
          <a:xfrm>
            <a:off x="830872" y="1515980"/>
            <a:ext cx="918356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>
                <a:solidFill>
                  <a:srgbClr val="2C3E50"/>
                </a:solidFill>
                <a:effectLst/>
                <a:latin typeface="-apple-system"/>
              </a:rPr>
              <a:t>使用 </a:t>
            </a:r>
            <a:r>
              <a:rPr lang="en-US" altLang="zh-CN" b="0" i="0">
                <a:solidFill>
                  <a:srgbClr val="2C3E50"/>
                </a:solidFill>
                <a:effectLst/>
                <a:latin typeface="-apple-system"/>
              </a:rPr>
              <a:t>ALTER TABLE </a:t>
            </a:r>
            <a:r>
              <a:rPr lang="zh-CN" altLang="en-US" b="0" i="0">
                <a:solidFill>
                  <a:srgbClr val="2C3E50"/>
                </a:solidFill>
                <a:effectLst/>
                <a:latin typeface="-apple-system"/>
              </a:rPr>
              <a:t>命令可以修改表的 </a:t>
            </a:r>
            <a:r>
              <a:rPr lang="en-US" altLang="zh-CN" b="0" i="0">
                <a:solidFill>
                  <a:srgbClr val="2C3E50"/>
                </a:solidFill>
                <a:effectLst/>
                <a:latin typeface="-apple-system"/>
              </a:rPr>
              <a:t>Schema</a:t>
            </a:r>
            <a:r>
              <a:rPr lang="zh-CN" altLang="en-US" b="0" i="0">
                <a:solidFill>
                  <a:srgbClr val="2C3E50"/>
                </a:solidFill>
                <a:effectLst/>
                <a:latin typeface="-apple-system"/>
              </a:rPr>
              <a:t>，包括如下修改：</a:t>
            </a:r>
            <a:endParaRPr lang="en-US" altLang="zh-CN" b="0" i="0">
              <a:solidFill>
                <a:srgbClr val="2C3E50"/>
              </a:solidFill>
              <a:effectLst/>
              <a:latin typeface="-apple-system"/>
            </a:endParaRPr>
          </a:p>
          <a:p>
            <a:pPr algn="l"/>
            <a:endParaRPr lang="zh-CN" altLang="en-US" b="0" i="0">
              <a:solidFill>
                <a:srgbClr val="2C3E5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2C3E50"/>
                </a:solidFill>
                <a:effectLst/>
                <a:latin typeface="-apple-system"/>
              </a:rPr>
              <a:t>增加列</a:t>
            </a:r>
            <a:endParaRPr lang="en-US" altLang="zh-CN" b="0" i="0">
              <a:solidFill>
                <a:srgbClr val="2C3E5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b="0" i="0">
              <a:solidFill>
                <a:srgbClr val="2C3E5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2C3E50"/>
                </a:solidFill>
                <a:effectLst/>
                <a:latin typeface="-apple-system"/>
              </a:rPr>
              <a:t>删除列</a:t>
            </a:r>
            <a:endParaRPr lang="en-US" altLang="zh-CN" b="0" i="0">
              <a:solidFill>
                <a:srgbClr val="2C3E5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b="0" i="0">
              <a:solidFill>
                <a:srgbClr val="2C3E5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2C3E50"/>
                </a:solidFill>
                <a:effectLst/>
                <a:latin typeface="-apple-system"/>
              </a:rPr>
              <a:t>修改列类型</a:t>
            </a:r>
            <a:endParaRPr lang="en-US" altLang="zh-CN" b="0" i="0">
              <a:solidFill>
                <a:srgbClr val="2C3E5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b="0" i="0">
              <a:solidFill>
                <a:srgbClr val="2C3E5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>
                <a:solidFill>
                  <a:srgbClr val="2C3E50"/>
                </a:solidFill>
                <a:effectLst/>
                <a:latin typeface="-apple-system"/>
              </a:rPr>
              <a:t>改变列顺序</a:t>
            </a:r>
          </a:p>
        </p:txBody>
      </p:sp>
    </p:spTree>
    <p:extLst>
      <p:ext uri="{BB962C8B-B14F-4D97-AF65-F5344CB8AC3E}">
        <p14:creationId xmlns:p14="http://schemas.microsoft.com/office/powerpoint/2010/main" val="21971742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565" y="881371"/>
            <a:ext cx="9845675" cy="517190"/>
          </a:xfrm>
        </p:spPr>
        <p:txBody>
          <a:bodyPr/>
          <a:lstStyle/>
          <a:p>
            <a:r>
              <a:rPr lang="en-US">
                <a:sym typeface="+mn-ea"/>
              </a:rPr>
              <a:t>Doris</a:t>
            </a:r>
            <a:r>
              <a:rPr lang="zh-CN" altLang="en-US">
                <a:sym typeface="+mn-ea"/>
              </a:rPr>
              <a:t>高级功能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表结构变更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6C4CFF6-9FE9-4B2C-A136-3ED5166C1160}"/>
              </a:ext>
            </a:extLst>
          </p:cNvPr>
          <p:cNvSpPr/>
          <p:nvPr/>
        </p:nvSpPr>
        <p:spPr>
          <a:xfrm>
            <a:off x="821005" y="1515981"/>
            <a:ext cx="9624793" cy="841716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ALTER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TABLE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 table1 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ADD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COLUMN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 uv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BIGINT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SUM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DEFAULT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'0'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after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 pv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;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8D9808-CF7B-4B95-B69E-7053F5EA64B7}"/>
              </a:ext>
            </a:extLst>
          </p:cNvPr>
          <p:cNvSpPr txBox="1"/>
          <p:nvPr/>
        </p:nvSpPr>
        <p:spPr>
          <a:xfrm>
            <a:off x="821005" y="2830933"/>
            <a:ext cx="96247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-- 提交成功后，可以通过以下命令查看作业进度: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SHOW ALTER TABLE COLUMN;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-- 当作业状态为 FINISHED，则表示作业完成。新的 Schema 已生效。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ALTER TABLE 完成之后, 可以通过 DESC TABLE 查看最新的 Schema。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如果想取消掉正在执行的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alter,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则使用</a:t>
            </a:r>
            <a:r>
              <a:rPr lang="en-US" altLang="zh-CN" sz="1600">
                <a:solidFill>
                  <a:prstClr val="black"/>
                </a:solidFill>
                <a:latin typeface="Alibaba PuHuiTi B"/>
                <a:ea typeface="黑体"/>
              </a:rPr>
              <a:t>:CANCEL ALTER TABLE COLUMN FROM table1;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567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565" y="881371"/>
            <a:ext cx="9845675" cy="517190"/>
          </a:xfrm>
        </p:spPr>
        <p:txBody>
          <a:bodyPr/>
          <a:lstStyle/>
          <a:p>
            <a:r>
              <a:rPr lang="en-US">
                <a:sym typeface="+mn-ea"/>
              </a:rPr>
              <a:t>Doris</a:t>
            </a:r>
            <a:r>
              <a:rPr lang="zh-CN" altLang="en-US">
                <a:sym typeface="+mn-ea"/>
              </a:rPr>
              <a:t>高级设置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增大内存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8D9808-CF7B-4B95-B69E-7053F5EA64B7}"/>
              </a:ext>
            </a:extLst>
          </p:cNvPr>
          <p:cNvSpPr txBox="1"/>
          <p:nvPr/>
        </p:nvSpPr>
        <p:spPr>
          <a:xfrm>
            <a:off x="821005" y="2528679"/>
            <a:ext cx="9624793" cy="369332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SHOW VARIABLES </a:t>
            </a:r>
            <a:r>
              <a:rPr lang="en-US" altLang="zh-CN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LIKE</a:t>
            </a:r>
            <a:r>
              <a:rPr lang="en-US" altLang="zh-CN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"%mem_limit%"</a:t>
            </a:r>
            <a:r>
              <a:rPr lang="en-US" altLang="zh-CN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altLang="zh-CN">
              <a:effectLst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3BC1BA-375E-4C22-B218-5C76185EB489}"/>
              </a:ext>
            </a:extLst>
          </p:cNvPr>
          <p:cNvSpPr txBox="1"/>
          <p:nvPr/>
        </p:nvSpPr>
        <p:spPr>
          <a:xfrm>
            <a:off x="839664" y="1652037"/>
            <a:ext cx="98341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Alibaba PuHuiTi B"/>
              </a:rPr>
              <a:t>内存不够时</a:t>
            </a:r>
            <a:r>
              <a:rPr lang="en-US" altLang="zh-CN">
                <a:latin typeface="Alibaba PuHuiTi B"/>
              </a:rPr>
              <a:t>, </a:t>
            </a:r>
            <a:r>
              <a:rPr lang="zh-CN" altLang="en-US">
                <a:latin typeface="Alibaba PuHuiTi B"/>
              </a:rPr>
              <a:t>查询可能会出现‘</a:t>
            </a:r>
            <a:r>
              <a:rPr lang="en-US" altLang="zh-CN">
                <a:latin typeface="Alibaba PuHuiTi B"/>
              </a:rPr>
              <a:t>Memory limit exceeded’, </a:t>
            </a:r>
            <a:r>
              <a:rPr lang="zh-CN" altLang="en-US">
                <a:latin typeface="Alibaba PuHuiTi B"/>
              </a:rPr>
              <a:t>这是因为</a:t>
            </a:r>
            <a:r>
              <a:rPr lang="en-US" altLang="zh-CN">
                <a:latin typeface="Alibaba PuHuiTi B"/>
              </a:rPr>
              <a:t>doris</a:t>
            </a:r>
            <a:r>
              <a:rPr lang="zh-CN" altLang="en-US">
                <a:latin typeface="Alibaba PuHuiTi B"/>
              </a:rPr>
              <a:t>对每个用户默认设置内存限制为 </a:t>
            </a:r>
            <a:r>
              <a:rPr lang="en-US" altLang="zh-CN">
                <a:latin typeface="Alibaba PuHuiTi B"/>
              </a:rPr>
              <a:t>2g</a:t>
            </a:r>
            <a:endParaRPr lang="zh-CN" altLang="en-US">
              <a:latin typeface="Alibaba PuHuiTi B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9005EC0-E065-4F0A-8A03-38F4FCB46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87" y="3270738"/>
            <a:ext cx="5088339" cy="217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562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565" y="881371"/>
            <a:ext cx="9845675" cy="517190"/>
          </a:xfrm>
        </p:spPr>
        <p:txBody>
          <a:bodyPr/>
          <a:lstStyle/>
          <a:p>
            <a:r>
              <a:rPr lang="en-US">
                <a:sym typeface="+mn-ea"/>
              </a:rPr>
              <a:t>Doris</a:t>
            </a:r>
            <a:r>
              <a:rPr lang="zh-CN" altLang="en-US">
                <a:sym typeface="+mn-ea"/>
              </a:rPr>
              <a:t>高级设置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增大内存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E25F1C7-8445-407C-9E62-6E94070E584D}"/>
              </a:ext>
            </a:extLst>
          </p:cNvPr>
          <p:cNvSpPr txBox="1"/>
          <p:nvPr/>
        </p:nvSpPr>
        <p:spPr>
          <a:xfrm>
            <a:off x="710565" y="1931938"/>
            <a:ext cx="10493621" cy="2308324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-- exec_mem_limit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的单位是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byte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，可以通过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SET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命令改变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exec_mem_limit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的值。如改为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8GB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。 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Courier New" panose="02070309020205020404" pitchFamily="49" charset="0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>
              <a:solidFill>
                <a:srgbClr val="008000"/>
              </a:solidFill>
              <a:latin typeface="Courier New" panose="02070309020205020404" pitchFamily="49" charset="0"/>
              <a:ea typeface="黑体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SET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 exec_mem_limit 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=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8589934592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;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--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上述设置仅仅在当前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session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有效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如果想永久有效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需要添加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global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参数 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Courier New" panose="02070309020205020404" pitchFamily="49" charset="0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>
              <a:solidFill>
                <a:srgbClr val="008000"/>
              </a:solidFill>
              <a:latin typeface="Courier New" panose="02070309020205020404" pitchFamily="49" charset="0"/>
              <a:ea typeface="黑体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SET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GLOBAL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 exec_mem_limit 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=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8589934592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;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 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759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分析型处理，叫联机分析处理</a:t>
            </a:r>
            <a:r>
              <a:rPr lang="en-US" altLang="zh-CN" dirty="0"/>
              <a:t>OLAP</a:t>
            </a:r>
            <a:r>
              <a:rPr lang="zh-CN" altLang="zh-CN" dirty="0"/>
              <a:t>（</a:t>
            </a:r>
            <a:r>
              <a:rPr lang="en-US" altLang="zh-CN" dirty="0"/>
              <a:t>On-Line </a:t>
            </a:r>
            <a:r>
              <a:rPr lang="en-US" altLang="zh-CN" b="1" dirty="0">
                <a:solidFill>
                  <a:srgbClr val="FF0000"/>
                </a:solidFill>
              </a:rPr>
              <a:t>Analytical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Processing</a:t>
            </a:r>
            <a:r>
              <a:rPr lang="zh-CN" altLang="zh-CN" dirty="0"/>
              <a:t>），主要目标是做数据分析。</a:t>
            </a:r>
            <a:endParaRPr lang="en-US" altLang="zh-CN" dirty="0"/>
          </a:p>
          <a:p>
            <a:r>
              <a:rPr lang="zh-CN" altLang="zh-CN" dirty="0"/>
              <a:t>一般针对某些主题的历史数据进行复杂的多维分析，支持管理决策。</a:t>
            </a:r>
            <a:endParaRPr lang="en-US" altLang="zh-CN" dirty="0"/>
          </a:p>
          <a:p>
            <a:r>
              <a:rPr lang="zh-CN" altLang="zh-CN" dirty="0">
                <a:solidFill>
                  <a:srgbClr val="FF0000"/>
                </a:solidFill>
              </a:rPr>
              <a:t>数据仓库是</a:t>
            </a:r>
            <a:r>
              <a:rPr lang="en-US" altLang="zh-CN" dirty="0">
                <a:solidFill>
                  <a:srgbClr val="FF0000"/>
                </a:solidFill>
              </a:rPr>
              <a:t>OLAP</a:t>
            </a:r>
            <a:r>
              <a:rPr lang="zh-CN" altLang="zh-CN" dirty="0">
                <a:solidFill>
                  <a:srgbClr val="FF0000"/>
                </a:solidFill>
              </a:rPr>
              <a:t>系统的一个典型示例</a:t>
            </a:r>
            <a:r>
              <a:rPr lang="zh-CN" altLang="zh-CN" dirty="0"/>
              <a:t>，主要用于数据分析。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000" b="0" dirty="0">
                <a:solidFill>
                  <a:srgbClr val="AD2A26"/>
                </a:solidFill>
                <a:ea typeface="Alibaba PuHuiTi Medium" pitchFamily="18" charset="-122"/>
              </a:rPr>
              <a:t>OLAP</a:t>
            </a:r>
            <a:r>
              <a:rPr lang="zh-CN" altLang="en-US" sz="2000" b="0">
                <a:solidFill>
                  <a:srgbClr val="AD2A26"/>
                </a:solidFill>
                <a:ea typeface="Alibaba PuHuiTi Medium" pitchFamily="18" charset="-122"/>
              </a:rPr>
              <a:t>概念</a:t>
            </a:r>
            <a:endParaRPr lang="zh-CN" altLang="en-US" sz="2000" b="0" dirty="0">
              <a:solidFill>
                <a:srgbClr val="AD2A26"/>
              </a:solidFill>
              <a:ea typeface="Alibaba PuHuiTi Medium" pitchFamily="18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5384901" y="3280512"/>
            <a:ext cx="5274310" cy="30473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9" y="2979641"/>
            <a:ext cx="1732086" cy="3649108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565" y="881371"/>
            <a:ext cx="9845675" cy="517190"/>
          </a:xfrm>
        </p:spPr>
        <p:txBody>
          <a:bodyPr/>
          <a:lstStyle/>
          <a:p>
            <a:r>
              <a:rPr lang="en-US">
                <a:sym typeface="+mn-ea"/>
              </a:rPr>
              <a:t>Doris</a:t>
            </a:r>
            <a:r>
              <a:rPr lang="zh-CN" altLang="en-US">
                <a:sym typeface="+mn-ea"/>
              </a:rPr>
              <a:t>高级设置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修改超时时间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8D9808-CF7B-4B95-B69E-7053F5EA64B7}"/>
              </a:ext>
            </a:extLst>
          </p:cNvPr>
          <p:cNvSpPr txBox="1"/>
          <p:nvPr/>
        </p:nvSpPr>
        <p:spPr>
          <a:xfrm>
            <a:off x="931448" y="2337308"/>
            <a:ext cx="9329176" cy="369332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SHOW VARIABLES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LIKE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"%query_timeout%"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altLang="zh-CN">
              <a:effectLst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3BC1BA-375E-4C22-B218-5C76185EB489}"/>
              </a:ext>
            </a:extLst>
          </p:cNvPr>
          <p:cNvSpPr txBox="1"/>
          <p:nvPr/>
        </p:nvSpPr>
        <p:spPr>
          <a:xfrm>
            <a:off x="839664" y="1652037"/>
            <a:ext cx="9834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latin typeface="Alibaba PuHuiTi B"/>
              </a:rPr>
              <a:t>doris</a:t>
            </a:r>
            <a:r>
              <a:rPr lang="zh-CN" altLang="en-US">
                <a:latin typeface="Alibaba PuHuiTi B"/>
              </a:rPr>
              <a:t>默认最长查询时间为</a:t>
            </a:r>
            <a:r>
              <a:rPr lang="en-US" altLang="zh-CN">
                <a:latin typeface="Alibaba PuHuiTi B"/>
              </a:rPr>
              <a:t>300s, </a:t>
            </a:r>
            <a:r>
              <a:rPr lang="zh-CN" altLang="en-US">
                <a:latin typeface="Alibaba PuHuiTi B"/>
              </a:rPr>
              <a:t>如果仍然未完成</a:t>
            </a:r>
            <a:r>
              <a:rPr lang="en-US" altLang="zh-CN">
                <a:latin typeface="Alibaba PuHuiTi B"/>
              </a:rPr>
              <a:t>, </a:t>
            </a:r>
            <a:r>
              <a:rPr lang="zh-CN" altLang="en-US">
                <a:latin typeface="Alibaba PuHuiTi B"/>
              </a:rPr>
              <a:t>会被</a:t>
            </a:r>
            <a:r>
              <a:rPr lang="en-US" altLang="zh-CN">
                <a:latin typeface="Alibaba PuHuiTi B"/>
              </a:rPr>
              <a:t>cancel</a:t>
            </a:r>
            <a:r>
              <a:rPr lang="zh-CN" altLang="en-US">
                <a:latin typeface="Alibaba PuHuiTi B"/>
              </a:rPr>
              <a:t>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8345BD-AEEA-4857-BDB6-6A14AF858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447" y="3022579"/>
            <a:ext cx="5899293" cy="213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470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565" y="881371"/>
            <a:ext cx="9845675" cy="517190"/>
          </a:xfrm>
        </p:spPr>
        <p:txBody>
          <a:bodyPr/>
          <a:lstStyle/>
          <a:p>
            <a:r>
              <a:rPr lang="en-US">
                <a:sym typeface="+mn-ea"/>
              </a:rPr>
              <a:t>Doris</a:t>
            </a:r>
            <a:r>
              <a:rPr lang="zh-CN" altLang="en-US">
                <a:sym typeface="+mn-ea"/>
              </a:rPr>
              <a:t>高级设置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修改超时时间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8D9808-CF7B-4B95-B69E-7053F5EA64B7}"/>
              </a:ext>
            </a:extLst>
          </p:cNvPr>
          <p:cNvSpPr txBox="1"/>
          <p:nvPr/>
        </p:nvSpPr>
        <p:spPr>
          <a:xfrm>
            <a:off x="931448" y="2337308"/>
            <a:ext cx="9329176" cy="1754326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-- </a:t>
            </a:r>
            <a:r>
              <a:rPr lang="zh-CN" altLang="en-US" sz="18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可以修改为</a:t>
            </a:r>
            <a:r>
              <a:rPr lang="en-US" altLang="zh-CN" sz="18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60s </a:t>
            </a:r>
          </a:p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query_timeout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60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endParaRPr lang="en-US" altLang="zh-CN" sz="18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CN" sz="18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-- </a:t>
            </a:r>
            <a:r>
              <a:rPr lang="zh-CN" altLang="en-US" sz="18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同样</a:t>
            </a:r>
            <a:r>
              <a:rPr lang="en-US" altLang="zh-CN" sz="18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zh-CN" altLang="en-US" sz="18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如果需要全局生效需要添加参数 </a:t>
            </a:r>
            <a:r>
              <a:rPr lang="en-US" altLang="zh-CN" sz="18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global </a:t>
            </a:r>
          </a:p>
          <a:p>
            <a:endParaRPr lang="en-US" altLang="zh-CN" b="1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global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query_timeout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60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zh-CN">
              <a:effectLst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3BC1BA-375E-4C22-B218-5C76185EB489}"/>
              </a:ext>
            </a:extLst>
          </p:cNvPr>
          <p:cNvSpPr txBox="1"/>
          <p:nvPr/>
        </p:nvSpPr>
        <p:spPr>
          <a:xfrm>
            <a:off x="839664" y="1652037"/>
            <a:ext cx="9834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doris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默认最长查询时间为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300s,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如果仍然未完成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会被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cancel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94A3A2-3755-4480-B7A9-3396FDA8F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86" y="4592881"/>
            <a:ext cx="6559598" cy="937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43862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565" y="881371"/>
            <a:ext cx="9845675" cy="517190"/>
          </a:xfrm>
        </p:spPr>
        <p:txBody>
          <a:bodyPr/>
          <a:lstStyle/>
          <a:p>
            <a:r>
              <a:rPr lang="en-US">
                <a:sym typeface="+mn-ea"/>
              </a:rPr>
              <a:t>Doris</a:t>
            </a:r>
            <a:r>
              <a:rPr lang="zh-CN" altLang="en-US">
                <a:sym typeface="+mn-ea"/>
              </a:rPr>
              <a:t>高级设置</a:t>
            </a:r>
            <a:r>
              <a:rPr lang="en-US" altLang="zh-CN">
                <a:sym typeface="+mn-ea"/>
              </a:rPr>
              <a:t>-Broadcast/Shuffle Join</a:t>
            </a:r>
            <a:endParaRPr lang="zh-CN" altLang="en-US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8D9808-CF7B-4B95-B69E-7053F5EA64B7}"/>
              </a:ext>
            </a:extLst>
          </p:cNvPr>
          <p:cNvSpPr txBox="1"/>
          <p:nvPr/>
        </p:nvSpPr>
        <p:spPr>
          <a:xfrm>
            <a:off x="637441" y="3429000"/>
            <a:ext cx="11276136" cy="2308324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-- </a:t>
            </a:r>
            <a:r>
              <a:rPr lang="zh-CN" altLang="en-US" sz="18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使用 </a:t>
            </a:r>
            <a:r>
              <a:rPr lang="en-US" altLang="zh-CN" sz="18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Broadcast Join</a:t>
            </a:r>
            <a:r>
              <a:rPr lang="zh-CN" altLang="en-US" sz="18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（默认） </a:t>
            </a:r>
            <a:endParaRPr lang="en-US" altLang="zh-CN" sz="180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sum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table1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pv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table1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join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table2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table1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siteid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8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-- </a:t>
            </a:r>
            <a:r>
              <a:rPr lang="zh-CN" altLang="en-US" sz="18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显示指定</a:t>
            </a:r>
            <a:r>
              <a:rPr lang="en-US" altLang="zh-CN" sz="18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braodcast </a:t>
            </a:r>
          </a:p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sum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table1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pv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table1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join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broadcast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table2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table1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siteid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endParaRPr lang="en-US" altLang="zh-CN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sz="18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-- </a:t>
            </a:r>
            <a:r>
              <a:rPr lang="zh-CN" altLang="en-US" sz="18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使用</a:t>
            </a:r>
            <a:r>
              <a:rPr lang="en-US" altLang="zh-CN" sz="18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suffle join </a:t>
            </a:r>
          </a:p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sum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table1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pv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table1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join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shuffle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table2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table1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siteid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altLang="zh-CN">
              <a:effectLst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3BC1BA-375E-4C22-B218-5C76185EB489}"/>
              </a:ext>
            </a:extLst>
          </p:cNvPr>
          <p:cNvSpPr txBox="1"/>
          <p:nvPr/>
        </p:nvSpPr>
        <p:spPr>
          <a:xfrm>
            <a:off x="637441" y="1515981"/>
            <a:ext cx="108980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doris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在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join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操作的时候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默认使用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broadcast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的方式进行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join,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即将小表通过广播的方式广播到大表所在的节点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形成内存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hash,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然后流式读出大表数据进行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hashjoin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。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但如果小表的数据量也很大的时候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就会造成内存溢出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此时需要通过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shuffle join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的方式进行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也被称为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partition join.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即将大表小表都按照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join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key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进行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hash,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然后进行分布式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join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。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7668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565" y="881371"/>
            <a:ext cx="9845675" cy="517190"/>
          </a:xfrm>
        </p:spPr>
        <p:txBody>
          <a:bodyPr/>
          <a:lstStyle/>
          <a:p>
            <a:r>
              <a:rPr lang="en-US">
                <a:sym typeface="+mn-ea"/>
              </a:rPr>
              <a:t>Doris</a:t>
            </a:r>
            <a:r>
              <a:rPr lang="zh-CN" altLang="en-US">
                <a:sym typeface="+mn-ea"/>
              </a:rPr>
              <a:t>数据模型</a:t>
            </a:r>
            <a:r>
              <a:rPr lang="en-US" altLang="zh-CN">
                <a:sym typeface="+mn-ea"/>
              </a:rPr>
              <a:t>-Aggregate</a:t>
            </a:r>
            <a:r>
              <a:rPr lang="zh-CN" altLang="en-US">
                <a:sym typeface="+mn-ea"/>
              </a:rPr>
              <a:t>模型（聚合模型）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3BC1BA-375E-4C22-B218-5C76185EB489}"/>
              </a:ext>
            </a:extLst>
          </p:cNvPr>
          <p:cNvSpPr txBox="1"/>
          <p:nvPr/>
        </p:nvSpPr>
        <p:spPr>
          <a:xfrm>
            <a:off x="562412" y="2069896"/>
            <a:ext cx="10898067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在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Doris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中，数据以表（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Table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）的形式进行逻辑上的描述。一张表包括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行（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Row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）和列（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Column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）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。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Row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即用户的一行数据。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Column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用于描述一行数据中不同的字段。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>
              <a:solidFill>
                <a:prstClr val="black"/>
              </a:solidFill>
              <a:latin typeface="Alibaba PuHuiTi B"/>
              <a:ea typeface="黑体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Column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可以分为两大类：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Key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（维度列）和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Value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（指标列）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>
              <a:solidFill>
                <a:prstClr val="black"/>
              </a:solidFill>
              <a:latin typeface="Alibaba PuHuiTi B"/>
              <a:ea typeface="黑体"/>
            </a:endParaRPr>
          </a:p>
          <a:p>
            <a:pPr algn="l"/>
            <a:r>
              <a:rPr lang="en-US" altLang="zh-CN" sz="1600">
                <a:solidFill>
                  <a:prstClr val="black"/>
                </a:solidFill>
                <a:ea typeface="黑体"/>
              </a:rPr>
              <a:t>Doris </a:t>
            </a:r>
            <a:r>
              <a:rPr lang="zh-CN" altLang="en-US" sz="1600">
                <a:solidFill>
                  <a:prstClr val="black"/>
                </a:solidFill>
                <a:ea typeface="黑体"/>
              </a:rPr>
              <a:t>的数据模型主要分为</a:t>
            </a:r>
            <a:r>
              <a:rPr lang="en-US" altLang="zh-CN" sz="1600">
                <a:solidFill>
                  <a:prstClr val="black"/>
                </a:solidFill>
                <a:ea typeface="黑体"/>
              </a:rPr>
              <a:t>3</a:t>
            </a:r>
            <a:r>
              <a:rPr lang="zh-CN" altLang="en-US" sz="1600">
                <a:solidFill>
                  <a:prstClr val="black"/>
                </a:solidFill>
                <a:ea typeface="黑体"/>
              </a:rPr>
              <a:t>类</a:t>
            </a:r>
            <a:r>
              <a:rPr lang="en-US" altLang="zh-CN" sz="1600">
                <a:solidFill>
                  <a:prstClr val="black"/>
                </a:solidFill>
                <a:ea typeface="黑体"/>
              </a:rPr>
              <a:t>:</a:t>
            </a:r>
          </a:p>
          <a:p>
            <a:pPr algn="l"/>
            <a:endParaRPr lang="en-US" altLang="zh-CN">
              <a:solidFill>
                <a:srgbClr val="FF0000"/>
              </a:solidFill>
              <a:ea typeface="黑体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rgbClr val="FF0000"/>
                </a:solidFill>
                <a:ea typeface="黑体"/>
              </a:rPr>
              <a:t>Aggregate</a:t>
            </a:r>
            <a:r>
              <a:rPr lang="zh-CN" altLang="en-US">
                <a:solidFill>
                  <a:srgbClr val="FF0000"/>
                </a:solidFill>
                <a:ea typeface="黑体"/>
              </a:rPr>
              <a:t>模型</a:t>
            </a:r>
            <a:endParaRPr lang="en-US" altLang="zh-CN">
              <a:solidFill>
                <a:srgbClr val="FF0000"/>
              </a:solidFill>
              <a:ea typeface="黑体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altLang="zh-CN">
              <a:solidFill>
                <a:srgbClr val="FF0000"/>
              </a:solidFill>
              <a:ea typeface="黑体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rgbClr val="FF0000"/>
                </a:solidFill>
                <a:ea typeface="黑体"/>
              </a:rPr>
              <a:t>Uniq</a:t>
            </a:r>
            <a:r>
              <a:rPr lang="zh-CN" altLang="en-US">
                <a:solidFill>
                  <a:srgbClr val="FF0000"/>
                </a:solidFill>
                <a:ea typeface="黑体"/>
              </a:rPr>
              <a:t>模型</a:t>
            </a:r>
            <a:endParaRPr lang="en-US" altLang="zh-CN">
              <a:solidFill>
                <a:srgbClr val="FF0000"/>
              </a:solidFill>
              <a:ea typeface="黑体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altLang="zh-CN">
              <a:solidFill>
                <a:srgbClr val="FF0000"/>
              </a:solidFill>
              <a:ea typeface="黑体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rgbClr val="FF0000"/>
                </a:solidFill>
                <a:ea typeface="黑体"/>
              </a:rPr>
              <a:t>Duplicate</a:t>
            </a:r>
            <a:r>
              <a:rPr lang="zh-CN" altLang="en-US">
                <a:solidFill>
                  <a:srgbClr val="FF0000"/>
                </a:solidFill>
                <a:ea typeface="黑体"/>
              </a:rPr>
              <a:t>模型</a:t>
            </a:r>
            <a:endParaRPr lang="en-US" altLang="zh-CN">
              <a:solidFill>
                <a:srgbClr val="FF0000"/>
              </a:solidFill>
              <a:ea typeface="黑体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D7648A-ECC3-411A-9C2A-545EF7A8EFCA}"/>
              </a:ext>
            </a:extLst>
          </p:cNvPr>
          <p:cNvSpPr txBox="1"/>
          <p:nvPr/>
        </p:nvSpPr>
        <p:spPr>
          <a:xfrm>
            <a:off x="623958" y="1549562"/>
            <a:ext cx="6128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  <a:sym typeface="+mn-ea"/>
              </a:rPr>
              <a:t>概念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6181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19952" y="894477"/>
            <a:ext cx="9845675" cy="517190"/>
          </a:xfrm>
        </p:spPr>
        <p:txBody>
          <a:bodyPr/>
          <a:lstStyle/>
          <a:p>
            <a:r>
              <a:rPr lang="en-US">
                <a:sym typeface="+mn-ea"/>
              </a:rPr>
              <a:t>Doris</a:t>
            </a:r>
            <a:r>
              <a:rPr lang="zh-CN" altLang="en-US">
                <a:sym typeface="+mn-ea"/>
              </a:rPr>
              <a:t>数据模型</a:t>
            </a:r>
            <a:r>
              <a:rPr lang="en-US" altLang="zh-CN">
                <a:sym typeface="+mn-ea"/>
              </a:rPr>
              <a:t>-Aggregate</a:t>
            </a:r>
            <a:r>
              <a:rPr lang="zh-CN" altLang="en-US">
                <a:sym typeface="+mn-ea"/>
              </a:rPr>
              <a:t>模型（聚合模型）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3BC1BA-375E-4C22-B218-5C76185EB489}"/>
              </a:ext>
            </a:extLst>
          </p:cNvPr>
          <p:cNvSpPr txBox="1"/>
          <p:nvPr/>
        </p:nvSpPr>
        <p:spPr>
          <a:xfrm>
            <a:off x="619952" y="1899482"/>
            <a:ext cx="108980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>
                <a:solidFill>
                  <a:prstClr val="black"/>
                </a:solidFill>
                <a:latin typeface="Alibaba PuHuiTi B"/>
                <a:ea typeface="黑体"/>
              </a:rPr>
              <a:t>聚合模型的特点就是将表中的列分为了</a:t>
            </a:r>
            <a:r>
              <a:rPr lang="en-US" altLang="zh-CN" sz="1600">
                <a:solidFill>
                  <a:prstClr val="black"/>
                </a:solidFill>
                <a:latin typeface="Alibaba PuHuiTi B"/>
                <a:ea typeface="黑体"/>
              </a:rPr>
              <a:t>Key</a:t>
            </a:r>
            <a:r>
              <a:rPr lang="zh-CN" altLang="en-US" sz="1600">
                <a:solidFill>
                  <a:prstClr val="black"/>
                </a:solidFill>
                <a:latin typeface="Alibaba PuHuiTi B"/>
                <a:ea typeface="黑体"/>
              </a:rPr>
              <a:t>和</a:t>
            </a:r>
            <a:r>
              <a:rPr lang="en-US" altLang="zh-CN" sz="1600">
                <a:solidFill>
                  <a:prstClr val="black"/>
                </a:solidFill>
                <a:latin typeface="Alibaba PuHuiTi B"/>
                <a:ea typeface="黑体"/>
              </a:rPr>
              <a:t>Value</a:t>
            </a:r>
            <a:r>
              <a:rPr lang="zh-CN" altLang="en-US" sz="1600">
                <a:solidFill>
                  <a:prstClr val="black"/>
                </a:solidFill>
                <a:latin typeface="Alibaba PuHuiTi B"/>
                <a:ea typeface="黑体"/>
              </a:rPr>
              <a:t>两种。 </a:t>
            </a:r>
            <a:r>
              <a:rPr lang="en-US" altLang="zh-CN" sz="1600">
                <a:solidFill>
                  <a:prstClr val="black"/>
                </a:solidFill>
                <a:latin typeface="Alibaba PuHuiTi B"/>
                <a:ea typeface="黑体"/>
              </a:rPr>
              <a:t>Key </a:t>
            </a:r>
            <a:r>
              <a:rPr lang="zh-CN" altLang="en-US" sz="1600">
                <a:solidFill>
                  <a:prstClr val="black"/>
                </a:solidFill>
                <a:latin typeface="Alibaba PuHuiTi B"/>
                <a:ea typeface="黑体"/>
              </a:rPr>
              <a:t>就是数据的维度列，比如时间，地区等等。 </a:t>
            </a:r>
            <a:r>
              <a:rPr lang="en-US" altLang="zh-CN" sz="1600">
                <a:solidFill>
                  <a:prstClr val="black"/>
                </a:solidFill>
                <a:latin typeface="Alibaba PuHuiTi B"/>
                <a:ea typeface="黑体"/>
              </a:rPr>
              <a:t>Value </a:t>
            </a:r>
            <a:r>
              <a:rPr lang="zh-CN" altLang="en-US" sz="1600">
                <a:solidFill>
                  <a:prstClr val="black"/>
                </a:solidFill>
                <a:latin typeface="Alibaba PuHuiTi B"/>
                <a:ea typeface="黑体"/>
              </a:rPr>
              <a:t>则是数据的指标列，比如点击量，花费等。每个指标列还会有自己的聚合函数，包括</a:t>
            </a:r>
            <a:r>
              <a:rPr lang="en-US" altLang="zh-CN" sz="1600">
                <a:solidFill>
                  <a:prstClr val="black"/>
                </a:solidFill>
                <a:latin typeface="Alibaba PuHuiTi B"/>
                <a:ea typeface="黑体"/>
              </a:rPr>
              <a:t>sum</a:t>
            </a:r>
            <a:r>
              <a:rPr lang="zh-CN" altLang="en-US" sz="1600">
                <a:solidFill>
                  <a:prstClr val="black"/>
                </a:solidFill>
                <a:latin typeface="Alibaba PuHuiTi B"/>
                <a:ea typeface="黑体"/>
              </a:rPr>
              <a:t>、</a:t>
            </a:r>
            <a:r>
              <a:rPr lang="en-US" altLang="zh-CN" sz="1600">
                <a:solidFill>
                  <a:prstClr val="black"/>
                </a:solidFill>
                <a:latin typeface="Alibaba PuHuiTi B"/>
                <a:ea typeface="黑体"/>
              </a:rPr>
              <a:t>min</a:t>
            </a:r>
            <a:r>
              <a:rPr lang="zh-CN" altLang="en-US" sz="1600">
                <a:solidFill>
                  <a:prstClr val="black"/>
                </a:solidFill>
                <a:latin typeface="Alibaba PuHuiTi B"/>
                <a:ea typeface="黑体"/>
              </a:rPr>
              <a:t>、</a:t>
            </a:r>
            <a:r>
              <a:rPr lang="en-US" altLang="zh-CN" sz="1600">
                <a:solidFill>
                  <a:prstClr val="black"/>
                </a:solidFill>
                <a:latin typeface="Alibaba PuHuiTi B"/>
                <a:ea typeface="黑体"/>
              </a:rPr>
              <a:t>max</a:t>
            </a:r>
            <a:r>
              <a:rPr lang="zh-CN" altLang="en-US" sz="1600">
                <a:solidFill>
                  <a:prstClr val="black"/>
                </a:solidFill>
                <a:latin typeface="Alibaba PuHuiTi B"/>
                <a:ea typeface="黑体"/>
              </a:rPr>
              <a:t>和</a:t>
            </a:r>
            <a:r>
              <a:rPr lang="en-US" altLang="zh-CN" sz="1600">
                <a:solidFill>
                  <a:prstClr val="black"/>
                </a:solidFill>
                <a:latin typeface="Alibaba PuHuiTi B"/>
                <a:ea typeface="黑体"/>
              </a:rPr>
              <a:t>bitmap_union </a:t>
            </a:r>
            <a:r>
              <a:rPr lang="zh-CN" altLang="en-US" sz="1600">
                <a:solidFill>
                  <a:prstClr val="black"/>
                </a:solidFill>
                <a:latin typeface="Alibaba PuHuiTi B"/>
                <a:ea typeface="黑体"/>
              </a:rPr>
              <a:t>等。数据会根据维度列进行分组，并对指标列进行聚合。</a:t>
            </a:r>
            <a:endParaRPr lang="en-US" altLang="zh-CN" sz="1600">
              <a:solidFill>
                <a:prstClr val="black"/>
              </a:solidFill>
              <a:latin typeface="Alibaba PuHuiTi B"/>
              <a:ea typeface="黑体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D7648A-ECC3-411A-9C2A-545EF7A8EFCA}"/>
              </a:ext>
            </a:extLst>
          </p:cNvPr>
          <p:cNvSpPr txBox="1"/>
          <p:nvPr/>
        </p:nvSpPr>
        <p:spPr>
          <a:xfrm>
            <a:off x="623958" y="1411667"/>
            <a:ext cx="6128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>
                <a:solidFill>
                  <a:srgbClr val="262626"/>
                </a:solidFill>
                <a:latin typeface="Calibri"/>
                <a:ea typeface="Alibaba PuHuiTi R" pitchFamily="18" charset="-122"/>
                <a:sym typeface="+mn-ea"/>
              </a:rPr>
              <a:t>操作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ACB6C41-B891-41B2-9A5F-CC69E8382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7634" y="3051892"/>
            <a:ext cx="1410961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DACE0F8-FEAE-43FF-B57B-64359F59A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52" y="2730479"/>
            <a:ext cx="8895240" cy="388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991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19952" y="894477"/>
            <a:ext cx="9845675" cy="517190"/>
          </a:xfrm>
        </p:spPr>
        <p:txBody>
          <a:bodyPr/>
          <a:lstStyle/>
          <a:p>
            <a:r>
              <a:rPr lang="en-US">
                <a:sym typeface="+mn-ea"/>
              </a:rPr>
              <a:t>Doris</a:t>
            </a:r>
            <a:r>
              <a:rPr lang="zh-CN" altLang="en-US">
                <a:sym typeface="+mn-ea"/>
              </a:rPr>
              <a:t>数据模型</a:t>
            </a:r>
            <a:r>
              <a:rPr lang="en-US" altLang="zh-CN">
                <a:sym typeface="+mn-ea"/>
              </a:rPr>
              <a:t>-Aggregate</a:t>
            </a:r>
            <a:r>
              <a:rPr lang="zh-CN" altLang="en-US">
                <a:sym typeface="+mn-ea"/>
              </a:rPr>
              <a:t>模型（聚合模型）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3BC1BA-375E-4C22-B218-5C76185EB489}"/>
              </a:ext>
            </a:extLst>
          </p:cNvPr>
          <p:cNvSpPr txBox="1"/>
          <p:nvPr/>
        </p:nvSpPr>
        <p:spPr>
          <a:xfrm>
            <a:off x="619952" y="1899482"/>
            <a:ext cx="1089806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聚合模型的数据在</a:t>
            </a: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Doris</a:t>
            </a: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的</a:t>
            </a: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3</a:t>
            </a: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种机制下都会发生聚和：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导入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zh-CN">
              <a:solidFill>
                <a:prstClr val="black"/>
              </a:solidFill>
              <a:latin typeface="Alibaba PuHuiTi B"/>
              <a:ea typeface="黑体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Compaction</a:t>
            </a: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（合并）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zh-CN">
              <a:solidFill>
                <a:prstClr val="black"/>
              </a:solidFill>
              <a:latin typeface="Alibaba PuHuiTi B"/>
              <a:ea typeface="黑体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查询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D7648A-ECC3-411A-9C2A-545EF7A8EFCA}"/>
              </a:ext>
            </a:extLst>
          </p:cNvPr>
          <p:cNvSpPr txBox="1"/>
          <p:nvPr/>
        </p:nvSpPr>
        <p:spPr>
          <a:xfrm>
            <a:off x="623958" y="1411667"/>
            <a:ext cx="6128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  <a:sym typeface="+mn-ea"/>
              </a:rPr>
              <a:t>操作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ACB6C41-B891-41B2-9A5F-CC69E8382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7634" y="3051892"/>
            <a:ext cx="1410961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7789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19952" y="894477"/>
            <a:ext cx="9845675" cy="517190"/>
          </a:xfrm>
        </p:spPr>
        <p:txBody>
          <a:bodyPr/>
          <a:lstStyle/>
          <a:p>
            <a:r>
              <a:rPr lang="en-US">
                <a:sym typeface="+mn-ea"/>
              </a:rPr>
              <a:t>Doris</a:t>
            </a:r>
            <a:r>
              <a:rPr lang="zh-CN" altLang="en-US">
                <a:sym typeface="+mn-ea"/>
              </a:rPr>
              <a:t>数据模型</a:t>
            </a:r>
            <a:r>
              <a:rPr lang="en-US" altLang="zh-CN">
                <a:sym typeface="+mn-ea"/>
              </a:rPr>
              <a:t>-Uniq</a:t>
            </a:r>
            <a:r>
              <a:rPr lang="zh-CN" altLang="en-US">
                <a:sym typeface="+mn-ea"/>
              </a:rPr>
              <a:t>模型（唯一主键）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3BC1BA-375E-4C22-B218-5C76185EB489}"/>
              </a:ext>
            </a:extLst>
          </p:cNvPr>
          <p:cNvSpPr txBox="1"/>
          <p:nvPr/>
        </p:nvSpPr>
        <p:spPr>
          <a:xfrm>
            <a:off x="619952" y="1899482"/>
            <a:ext cx="1089806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在某些多维分析场景下，用户更关注的是如何保证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Key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的唯一性，即如何获得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Primary Key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唯一性约束。因此，我们引入了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Uniq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的数据模型。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该模型本质上是聚合模型的一个特例，也是一种简化的表结构表示方式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。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>
              <a:solidFill>
                <a:prstClr val="black"/>
              </a:solidFill>
              <a:latin typeface="Alibaba PuHuiTi B"/>
              <a:ea typeface="黑体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Unique Key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的模型主要面向留存分析或者订单分析的场景，他们需要一个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Unique Key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的约束去保证整个数据不丢不重。然后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Duplicate Key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的模型，就是这个数据可能重复，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D7648A-ECC3-411A-9C2A-545EF7A8EFCA}"/>
              </a:ext>
            </a:extLst>
          </p:cNvPr>
          <p:cNvSpPr txBox="1"/>
          <p:nvPr/>
        </p:nvSpPr>
        <p:spPr>
          <a:xfrm>
            <a:off x="623958" y="1411667"/>
            <a:ext cx="6128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  <a:sym typeface="+mn-ea"/>
              </a:rPr>
              <a:t>概念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ACB6C41-B891-41B2-9A5F-CC69E8382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7634" y="3051892"/>
            <a:ext cx="1410961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6347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19952" y="894477"/>
            <a:ext cx="9845675" cy="517190"/>
          </a:xfrm>
        </p:spPr>
        <p:txBody>
          <a:bodyPr/>
          <a:lstStyle/>
          <a:p>
            <a:r>
              <a:rPr lang="en-US">
                <a:sym typeface="+mn-ea"/>
              </a:rPr>
              <a:t>Doris</a:t>
            </a:r>
            <a:r>
              <a:rPr lang="zh-CN" altLang="en-US">
                <a:sym typeface="+mn-ea"/>
              </a:rPr>
              <a:t>数据模型</a:t>
            </a:r>
            <a:r>
              <a:rPr lang="en-US" altLang="zh-CN">
                <a:sym typeface="+mn-ea"/>
              </a:rPr>
              <a:t>- Uniq</a:t>
            </a:r>
            <a:r>
              <a:rPr lang="zh-CN" altLang="en-US">
                <a:sym typeface="+mn-ea"/>
              </a:rPr>
              <a:t>模型（唯一主键 ）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3BC1BA-375E-4C22-B218-5C76185EB489}"/>
              </a:ext>
            </a:extLst>
          </p:cNvPr>
          <p:cNvSpPr txBox="1"/>
          <p:nvPr/>
        </p:nvSpPr>
        <p:spPr>
          <a:xfrm>
            <a:off x="619952" y="1899482"/>
            <a:ext cx="10898067" cy="3970318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CREATE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TABLE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NOT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EXISTS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test_db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user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`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user_id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` LARGEINT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NOT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用户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id"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`username` 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VARCHAR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NOT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用户昵称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`city` 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VARCHAR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用户所在城市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`age` 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SMALLINT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用户年龄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`sex` 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TINYINT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用户性别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`phone` LARGEINT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用户电话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`address` 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VARCHAR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500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用户地址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`register_time` 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DATETIME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用户注册时间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UNIQUE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KEY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`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user_id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`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`username`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DISTRIBUTED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BY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HASH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`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user_id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`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BUCKETS </a:t>
            </a:r>
            <a:r>
              <a:rPr lang="en-US" altLang="zh-CN" sz="1800" kern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D7648A-ECC3-411A-9C2A-545EF7A8EFCA}"/>
              </a:ext>
            </a:extLst>
          </p:cNvPr>
          <p:cNvSpPr txBox="1"/>
          <p:nvPr/>
        </p:nvSpPr>
        <p:spPr>
          <a:xfrm>
            <a:off x="623958" y="1411667"/>
            <a:ext cx="6128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  <a:sym typeface="+mn-ea"/>
              </a:rPr>
              <a:t>操作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ACB6C41-B891-41B2-9A5F-CC69E8382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7634" y="3051892"/>
            <a:ext cx="1410961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59298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19952" y="894477"/>
            <a:ext cx="9845675" cy="517190"/>
          </a:xfrm>
        </p:spPr>
        <p:txBody>
          <a:bodyPr/>
          <a:lstStyle/>
          <a:p>
            <a:r>
              <a:rPr lang="en-US">
                <a:sym typeface="+mn-ea"/>
              </a:rPr>
              <a:t>Doris</a:t>
            </a:r>
            <a:r>
              <a:rPr lang="zh-CN" altLang="en-US">
                <a:sym typeface="+mn-ea"/>
              </a:rPr>
              <a:t>数据模型</a:t>
            </a:r>
            <a:r>
              <a:rPr lang="en-US" altLang="zh-CN">
                <a:sym typeface="+mn-ea"/>
              </a:rPr>
              <a:t>- Uniq</a:t>
            </a:r>
            <a:r>
              <a:rPr lang="zh-CN" altLang="en-US">
                <a:sym typeface="+mn-ea"/>
              </a:rPr>
              <a:t>模型（唯一主键））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3BC1BA-375E-4C22-B218-5C76185EB489}"/>
              </a:ext>
            </a:extLst>
          </p:cNvPr>
          <p:cNvSpPr txBox="1"/>
          <p:nvPr/>
        </p:nvSpPr>
        <p:spPr>
          <a:xfrm>
            <a:off x="619952" y="1899482"/>
            <a:ext cx="10898067" cy="2031325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insert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into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test_db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user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values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10000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'zhangsan'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zh-CN" altLang="en-US" sz="18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北京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13112345312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zh-CN" altLang="en-US" sz="18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北京西城区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'2020-10-01 07:00:00'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zh-CN" alt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insert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into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test_db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user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values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10000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'zhangsan'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zh-CN" altLang="en-US" sz="18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北京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13112345312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zh-CN" altLang="en-US" sz="18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北京海淀区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'2020-11-15 06:10:20’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zh-CN" alt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zh-CN">
              <a:solidFill>
                <a:prstClr val="black"/>
              </a:solidFill>
              <a:latin typeface="Alibaba PuHuiTi B"/>
              <a:ea typeface="黑体"/>
            </a:endParaRPr>
          </a:p>
          <a:p>
            <a:endParaRPr lang="en-US" altLang="zh-CN">
              <a:solidFill>
                <a:prstClr val="black"/>
              </a:solidFill>
              <a:effectLst/>
              <a:latin typeface="Alibaba PuHuiTi B"/>
              <a:ea typeface="黑体"/>
            </a:endParaRPr>
          </a:p>
          <a:p>
            <a:endParaRPr lang="en-US" altLang="zh-CN">
              <a:solidFill>
                <a:prstClr val="black"/>
              </a:solidFill>
              <a:latin typeface="Alibaba PuHuiTi B"/>
              <a:ea typeface="黑体"/>
            </a:endParaRPr>
          </a:p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test_db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user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altLang="zh-CN">
              <a:effectLst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D7648A-ECC3-411A-9C2A-545EF7A8EFCA}"/>
              </a:ext>
            </a:extLst>
          </p:cNvPr>
          <p:cNvSpPr txBox="1"/>
          <p:nvPr/>
        </p:nvSpPr>
        <p:spPr>
          <a:xfrm>
            <a:off x="623958" y="1411667"/>
            <a:ext cx="6128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  <a:sym typeface="+mn-ea"/>
              </a:rPr>
              <a:t>操作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ACB6C41-B891-41B2-9A5F-CC69E8382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7634" y="3051892"/>
            <a:ext cx="1410961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75468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19952" y="894477"/>
            <a:ext cx="9845675" cy="517190"/>
          </a:xfrm>
        </p:spPr>
        <p:txBody>
          <a:bodyPr/>
          <a:lstStyle/>
          <a:p>
            <a:r>
              <a:rPr lang="en-US">
                <a:sym typeface="+mn-ea"/>
              </a:rPr>
              <a:t>Doris</a:t>
            </a:r>
            <a:r>
              <a:rPr lang="zh-CN" altLang="en-US">
                <a:sym typeface="+mn-ea"/>
              </a:rPr>
              <a:t>数据模型</a:t>
            </a:r>
            <a:r>
              <a:rPr lang="en-US" altLang="zh-CN">
                <a:sym typeface="+mn-ea"/>
              </a:rPr>
              <a:t>-Duplicate </a:t>
            </a:r>
            <a:r>
              <a:rPr lang="zh-CN" altLang="en-US">
                <a:sym typeface="+mn-ea"/>
              </a:rPr>
              <a:t>模型（冗余模型）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D7648A-ECC3-411A-9C2A-545EF7A8EFCA}"/>
              </a:ext>
            </a:extLst>
          </p:cNvPr>
          <p:cNvSpPr txBox="1"/>
          <p:nvPr/>
        </p:nvSpPr>
        <p:spPr>
          <a:xfrm>
            <a:off x="623958" y="1411667"/>
            <a:ext cx="6128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>
                <a:solidFill>
                  <a:srgbClr val="262626"/>
                </a:solidFill>
                <a:latin typeface="Calibri"/>
                <a:ea typeface="Alibaba PuHuiTi R" pitchFamily="18" charset="-122"/>
                <a:sym typeface="+mn-ea"/>
              </a:rPr>
              <a:t>概念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ACB6C41-B891-41B2-9A5F-CC69E8382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7634" y="3051892"/>
            <a:ext cx="1410961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101860-F0EC-4364-90DD-30A8214C8BD1}"/>
              </a:ext>
            </a:extLst>
          </p:cNvPr>
          <p:cNvSpPr txBox="1"/>
          <p:nvPr/>
        </p:nvSpPr>
        <p:spPr>
          <a:xfrm>
            <a:off x="887069" y="2197588"/>
            <a:ext cx="104178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Duplicate Key </a:t>
            </a:r>
            <a:r>
              <a:rPr lang="zh-CN" altLang="en-US"/>
              <a:t>的模型，数据完全按照导入文件中的数据进行存储，不会有任何聚合。即使两行数据完全相同，也都会保留。 而在建表语句中指定的 </a:t>
            </a:r>
            <a:r>
              <a:rPr lang="en-US" altLang="zh-CN"/>
              <a:t>DUPLICATE KEY</a:t>
            </a:r>
            <a:r>
              <a:rPr lang="zh-CN" altLang="en-US"/>
              <a:t>，只是用来指明底层数据按照那些列进行排序。</a:t>
            </a:r>
            <a:endParaRPr lang="en-US" altLang="zh-CN"/>
          </a:p>
          <a:p>
            <a:endParaRPr lang="zh-CN" altLang="en-US"/>
          </a:p>
          <a:p>
            <a:r>
              <a:rPr lang="zh-CN" altLang="en-US"/>
              <a:t>如：对于有些日志分析它不太在意数据多几条或者少几条，可能只关心排序，这个时候可能重复 </a:t>
            </a:r>
            <a:r>
              <a:rPr lang="en-US" altLang="zh-CN"/>
              <a:t>Key </a:t>
            </a:r>
            <a:r>
              <a:rPr lang="zh-CN" altLang="en-US"/>
              <a:t>的模型会更加有效果。</a:t>
            </a:r>
          </a:p>
        </p:txBody>
      </p:sp>
    </p:spTree>
    <p:extLst>
      <p:ext uri="{BB962C8B-B14F-4D97-AF65-F5344CB8AC3E}">
        <p14:creationId xmlns:p14="http://schemas.microsoft.com/office/powerpoint/2010/main" val="2330519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08657" y="1119002"/>
            <a:ext cx="8771021" cy="517190"/>
          </a:xfrm>
        </p:spPr>
        <p:txBody>
          <a:bodyPr/>
          <a:lstStyle/>
          <a:p>
            <a:r>
              <a:rPr lang="en-US" altLang="zh-CN" sz="2000" b="0" dirty="0">
                <a:solidFill>
                  <a:srgbClr val="AD2A26"/>
                </a:solidFill>
                <a:ea typeface="Alibaba PuHuiTi Medium" pitchFamily="18" charset="-122"/>
              </a:rPr>
              <a:t>OLTP</a:t>
            </a:r>
            <a:r>
              <a:rPr lang="zh-CN" altLang="en-US" sz="2000" b="0">
                <a:solidFill>
                  <a:srgbClr val="AD2A26"/>
                </a:solidFill>
                <a:ea typeface="Alibaba PuHuiTi Medium" pitchFamily="18" charset="-122"/>
              </a:rPr>
              <a:t>、</a:t>
            </a:r>
            <a:r>
              <a:rPr lang="en-US" altLang="zh-CN" sz="2000" b="0" dirty="0">
                <a:solidFill>
                  <a:srgbClr val="AD2A26"/>
                </a:solidFill>
                <a:ea typeface="Alibaba PuHuiTi Medium" pitchFamily="18" charset="-122"/>
              </a:rPr>
              <a:t>OLAP</a:t>
            </a:r>
            <a:r>
              <a:rPr lang="zh-CN" altLang="en-US" sz="2000" b="0">
                <a:solidFill>
                  <a:srgbClr val="AD2A26"/>
                </a:solidFill>
                <a:ea typeface="Alibaba PuHuiTi Medium" pitchFamily="18" charset="-122"/>
              </a:rPr>
              <a:t>对比</a:t>
            </a:r>
            <a:endParaRPr lang="zh-CN" altLang="en-US" sz="2000" b="0" dirty="0">
              <a:solidFill>
                <a:srgbClr val="AD2A26"/>
              </a:solidFill>
              <a:ea typeface="Alibaba PuHuiTi Medium" pitchFamily="18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593552" y="2011284"/>
          <a:ext cx="5502448" cy="26331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1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6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4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548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OLTP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OLAP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376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数据源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仅包含当前运行日常业务数据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整合来自多个来源的数据，包括</a:t>
                      </a:r>
                      <a:r>
                        <a:rPr lang="en-US" sz="1050" kern="100" dirty="0">
                          <a:effectLst/>
                        </a:rPr>
                        <a:t>OLTP</a:t>
                      </a:r>
                      <a:r>
                        <a:rPr lang="zh-CN" sz="1050" kern="100">
                          <a:effectLst/>
                        </a:rPr>
                        <a:t>和外部来源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376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目的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面向应用，面向业务，支撑事务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面向主题，面向分析，支撑分析决策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48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焦点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当下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主要面向</a:t>
                      </a:r>
                      <a:r>
                        <a:rPr lang="zh-CN" sz="1200" kern="100" dirty="0">
                          <a:effectLst/>
                        </a:rPr>
                        <a:t>过去</a:t>
                      </a:r>
                      <a:r>
                        <a:rPr lang="zh-CN" altLang="en-US" sz="1200" kern="100" dirty="0">
                          <a:effectLst/>
                        </a:rPr>
                        <a:t>、面向历史  实时数仓除外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548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任务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读写操作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大量</a:t>
                      </a:r>
                      <a:r>
                        <a:rPr lang="zh-CN" sz="1200" kern="100" dirty="0">
                          <a:effectLst/>
                        </a:rPr>
                        <a:t>读而很少写操作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637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响应时间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毫秒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秒、分钟、小时或者天</a:t>
                      </a:r>
                      <a:endParaRPr lang="zh-CN" sz="1050" kern="100">
                        <a:effectLst/>
                      </a:endParaRPr>
                    </a:p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取决于数据量和查询复杂性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6073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数据量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050" kern="100" dirty="0">
                          <a:effectLst/>
                        </a:rPr>
                        <a:t>小数据，</a:t>
                      </a:r>
                      <a:r>
                        <a:rPr lang="en-US" altLang="zh-CN" sz="1050" kern="100" dirty="0">
                          <a:effectLst/>
                        </a:rPr>
                        <a:t>MB,GB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12192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050" kern="100" dirty="0">
                          <a:effectLst/>
                        </a:rPr>
                        <a:t>大数据，</a:t>
                      </a:r>
                      <a:r>
                        <a:rPr lang="en-US" altLang="zh-CN" sz="1050" kern="100" dirty="0">
                          <a:effectLst/>
                        </a:rPr>
                        <a:t>TP</a:t>
                      </a:r>
                      <a:r>
                        <a:rPr lang="zh-CN" altLang="zh-CN" sz="1050" kern="100" dirty="0">
                          <a:effectLst/>
                        </a:rPr>
                        <a:t>，</a:t>
                      </a:r>
                      <a:r>
                        <a:rPr lang="en-US" altLang="zh-CN" sz="1050" kern="100" dirty="0">
                          <a:effectLst/>
                        </a:rPr>
                        <a:t>PB</a:t>
                      </a:r>
                      <a:endParaRPr lang="zh-CN" altLang="zh-CN" sz="9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图片 8" descr="https://media.geeksforgeeks.org/wp-content/uploads/olap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44" y="2011284"/>
            <a:ext cx="5273675" cy="2430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19952" y="894477"/>
            <a:ext cx="9845675" cy="517190"/>
          </a:xfrm>
        </p:spPr>
        <p:txBody>
          <a:bodyPr/>
          <a:lstStyle/>
          <a:p>
            <a:r>
              <a:rPr lang="en-US">
                <a:sym typeface="+mn-ea"/>
              </a:rPr>
              <a:t>Doris</a:t>
            </a:r>
            <a:r>
              <a:rPr lang="zh-CN" altLang="en-US">
                <a:sym typeface="+mn-ea"/>
              </a:rPr>
              <a:t>数据模型</a:t>
            </a:r>
            <a:r>
              <a:rPr lang="en-US" altLang="zh-CN">
                <a:sym typeface="+mn-ea"/>
              </a:rPr>
              <a:t>-Duplicate </a:t>
            </a:r>
            <a:r>
              <a:rPr lang="zh-CN" altLang="en-US">
                <a:sym typeface="+mn-ea"/>
              </a:rPr>
              <a:t>模型（冗余模型）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D7648A-ECC3-411A-9C2A-545EF7A8EFCA}"/>
              </a:ext>
            </a:extLst>
          </p:cNvPr>
          <p:cNvSpPr txBox="1"/>
          <p:nvPr/>
        </p:nvSpPr>
        <p:spPr>
          <a:xfrm>
            <a:off x="623958" y="1411667"/>
            <a:ext cx="6128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  <a:sym typeface="+mn-ea"/>
              </a:rPr>
              <a:t>操作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ACB6C41-B891-41B2-9A5F-CC69E8382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7634" y="3051892"/>
            <a:ext cx="1410961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101860-F0EC-4364-90DD-30A8214C8BD1}"/>
              </a:ext>
            </a:extLst>
          </p:cNvPr>
          <p:cNvSpPr txBox="1"/>
          <p:nvPr/>
        </p:nvSpPr>
        <p:spPr>
          <a:xfrm>
            <a:off x="871809" y="1951672"/>
            <a:ext cx="10417862" cy="3139321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CREATE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TABLE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NOT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EXISTS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test_db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example_log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`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timestamp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` 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DATETIME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NOT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日志时间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`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type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` 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NOT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日志类型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`error_code` 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错误码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`error_msg` 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VARCHAR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1024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错误详细信息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`op_id` 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BIGINT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负责人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id"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`op_time` 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DATETIME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处理时间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DUPLICATE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KEY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`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timestamp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`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`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type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`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DISTRIBUTED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BY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HASH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`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timestamp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`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BUCKETS </a:t>
            </a:r>
            <a:r>
              <a:rPr lang="en-US" altLang="zh-CN" sz="1800" kern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20292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19952" y="894477"/>
            <a:ext cx="9845675" cy="517190"/>
          </a:xfrm>
        </p:spPr>
        <p:txBody>
          <a:bodyPr/>
          <a:lstStyle/>
          <a:p>
            <a:r>
              <a:rPr lang="en-US">
                <a:sym typeface="+mn-ea"/>
              </a:rPr>
              <a:t>Doris</a:t>
            </a:r>
            <a:r>
              <a:rPr lang="zh-CN" altLang="en-US">
                <a:sym typeface="+mn-ea"/>
              </a:rPr>
              <a:t>数据模型</a:t>
            </a:r>
            <a:r>
              <a:rPr lang="en-US" altLang="zh-CN">
                <a:sym typeface="+mn-ea"/>
              </a:rPr>
              <a:t>-Duplicate </a:t>
            </a:r>
            <a:r>
              <a:rPr lang="zh-CN" altLang="en-US">
                <a:sym typeface="+mn-ea"/>
              </a:rPr>
              <a:t>模型（冗余模型）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D7648A-ECC3-411A-9C2A-545EF7A8EFCA}"/>
              </a:ext>
            </a:extLst>
          </p:cNvPr>
          <p:cNvSpPr txBox="1"/>
          <p:nvPr/>
        </p:nvSpPr>
        <p:spPr>
          <a:xfrm>
            <a:off x="623958" y="1411667"/>
            <a:ext cx="6128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  <a:sym typeface="+mn-ea"/>
              </a:rPr>
              <a:t>操作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ACB6C41-B891-41B2-9A5F-CC69E8382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7634" y="3051892"/>
            <a:ext cx="1410961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101860-F0EC-4364-90DD-30A8214C8BD1}"/>
              </a:ext>
            </a:extLst>
          </p:cNvPr>
          <p:cNvSpPr txBox="1"/>
          <p:nvPr/>
        </p:nvSpPr>
        <p:spPr>
          <a:xfrm>
            <a:off x="876748" y="2159952"/>
            <a:ext cx="10417862" cy="1600438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insert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4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into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test_db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example_log </a:t>
            </a:r>
            <a:r>
              <a:rPr lang="en-US" altLang="zh-CN" sz="14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values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'2020-10-01 08:00:05'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4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4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404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'not found page'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4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101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'2020-10-01 08:00:05’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4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insert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4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into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test_db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example_log </a:t>
            </a:r>
            <a:r>
              <a:rPr lang="en-US" altLang="zh-CN" sz="14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values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'2020-10-01 08:00:05'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4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4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404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'not found page'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4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101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'2020-10-01 08:00:05’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4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insert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4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into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test_db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example_log </a:t>
            </a:r>
            <a:r>
              <a:rPr lang="en-US" altLang="zh-CN" sz="14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values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'2020-10-01 08:00:05'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4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4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404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'not found page'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4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101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'2020-10-01 08:00:06'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4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insert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4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into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test_db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example_log </a:t>
            </a:r>
            <a:r>
              <a:rPr lang="en-US" altLang="zh-CN" sz="14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values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'2020-10-01 08:00:06'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4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4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404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'not found page'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4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101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'2020-10-01 08:00:07'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zh-CN" sz="14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3015983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19952" y="894477"/>
            <a:ext cx="9845675" cy="517190"/>
          </a:xfrm>
        </p:spPr>
        <p:txBody>
          <a:bodyPr/>
          <a:lstStyle/>
          <a:p>
            <a:r>
              <a:rPr lang="en-US">
                <a:sym typeface="+mn-ea"/>
              </a:rPr>
              <a:t>Doris</a:t>
            </a:r>
            <a:r>
              <a:rPr lang="zh-CN" altLang="en-US">
                <a:sym typeface="+mn-ea"/>
              </a:rPr>
              <a:t>数据模型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总结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ACB6C41-B891-41B2-9A5F-CC69E8382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7634" y="3051892"/>
            <a:ext cx="1410961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CBD3FE-4EC6-42D3-97AB-44A78BEFD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37" y="1289051"/>
            <a:ext cx="10749599" cy="525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1712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565" y="881371"/>
            <a:ext cx="9845675" cy="517190"/>
          </a:xfrm>
        </p:spPr>
        <p:txBody>
          <a:bodyPr/>
          <a:lstStyle/>
          <a:p>
            <a:r>
              <a:rPr lang="en-US">
                <a:sym typeface="+mn-ea"/>
              </a:rPr>
              <a:t>Doris</a:t>
            </a:r>
            <a:r>
              <a:rPr lang="zh-CN" altLang="en-US">
                <a:sym typeface="+mn-ea"/>
              </a:rPr>
              <a:t>高级功能</a:t>
            </a:r>
            <a:r>
              <a:rPr lang="en-US" altLang="zh-CN">
                <a:sym typeface="+mn-ea"/>
              </a:rPr>
              <a:t>-Rollup</a:t>
            </a:r>
            <a:endParaRPr lang="zh-CN" altLang="en-US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8D9808-CF7B-4B95-B69E-7053F5EA64B7}"/>
              </a:ext>
            </a:extLst>
          </p:cNvPr>
          <p:cNvSpPr txBox="1"/>
          <p:nvPr/>
        </p:nvSpPr>
        <p:spPr>
          <a:xfrm>
            <a:off x="821005" y="2071673"/>
            <a:ext cx="9624793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在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Doris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中，我们将用户通过建表语句创建出来的表成为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Base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表（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Base Table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），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Base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表中保存着按用户建表语句指定的方式存储的基础数据。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在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Base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表之上，我们可以创建任意多个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ROLLUP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表。这些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ROLLUP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的数据是基于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Base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表产生的，并且在物理上是独立存储的。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ROLLUP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最根本的作用是提高某些查询的查询效率（无论是通过聚合来减少数据量，还是修改列顺序以匹配前缀索引）。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Schema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中的字段顺序也可与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Base Table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不同。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ROLLUP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创建完成之后的触发是程序自动的，不需要任何其他指定或者配置。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ROLLUP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的数据更新与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Base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表示完全同步的。用户无需关心这个问题。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ROLLUP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中列的聚合方式，与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Base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表完全相同。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在创建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ROLLUP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无需指定，也不能修改。查询能否命中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ROLLUP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的一个必要条件（非充分条件）是，查询所涉及的所有列（包括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select list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和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where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中的查询条件列等）都存在于该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ROLLUP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的列中。否则，查询只能命中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Base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表。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 B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78A1FB-889B-49F9-9E2A-B831D0F0AA7D}"/>
              </a:ext>
            </a:extLst>
          </p:cNvPr>
          <p:cNvSpPr txBox="1"/>
          <p:nvPr/>
        </p:nvSpPr>
        <p:spPr>
          <a:xfrm>
            <a:off x="821005" y="1579806"/>
            <a:ext cx="6128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  <a:sym typeface="+mn-ea"/>
              </a:rPr>
              <a:t>概念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19461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565" y="881371"/>
            <a:ext cx="9845675" cy="517190"/>
          </a:xfrm>
        </p:spPr>
        <p:txBody>
          <a:bodyPr/>
          <a:lstStyle/>
          <a:p>
            <a:r>
              <a:rPr lang="en-US">
                <a:sym typeface="+mn-ea"/>
              </a:rPr>
              <a:t>Doris</a:t>
            </a:r>
            <a:r>
              <a:rPr lang="zh-CN" altLang="en-US">
                <a:sym typeface="+mn-ea"/>
              </a:rPr>
              <a:t>高级功能</a:t>
            </a:r>
            <a:r>
              <a:rPr lang="en-US" altLang="zh-CN">
                <a:sym typeface="+mn-ea"/>
              </a:rPr>
              <a:t>-Rollup</a:t>
            </a:r>
            <a:endParaRPr lang="zh-CN" altLang="en-US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8D9808-CF7B-4B95-B69E-7053F5EA64B7}"/>
              </a:ext>
            </a:extLst>
          </p:cNvPr>
          <p:cNvSpPr txBox="1"/>
          <p:nvPr/>
        </p:nvSpPr>
        <p:spPr>
          <a:xfrm>
            <a:off x="931447" y="1838484"/>
            <a:ext cx="9624793" cy="4801314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-- 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创建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Rollup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ALTER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TABLE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table2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ADD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ROLLUP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rollup_city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citycode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pv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-- </a:t>
            </a:r>
            <a:r>
              <a: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通过命令查看完成状态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SHOW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ALTER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TABLE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ROLLUP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-- </a:t>
            </a:r>
            <a:r>
              <a: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取消当前正在执行的作业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CANCEL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ALTER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TABLE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ROLLUP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FROM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table2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-- </a:t>
            </a:r>
            <a:r>
              <a: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查询数据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select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citycode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sum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pv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from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table2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group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by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citycode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-- </a:t>
            </a:r>
            <a:r>
              <a: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查看执行计划是否命中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Rollup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explain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select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citycode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sum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pv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from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table2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group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by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citycode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-- </a:t>
            </a:r>
            <a:r>
              <a: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查询已创建的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ROLLUP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SHOW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ALTER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TABLE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ROLLUP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FROM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table2 \G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78A1FB-889B-49F9-9E2A-B831D0F0AA7D}"/>
              </a:ext>
            </a:extLst>
          </p:cNvPr>
          <p:cNvSpPr txBox="1"/>
          <p:nvPr/>
        </p:nvSpPr>
        <p:spPr>
          <a:xfrm>
            <a:off x="803420" y="1398561"/>
            <a:ext cx="6128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  <a:sym typeface="+mn-ea"/>
              </a:rPr>
              <a:t>操作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19189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565" y="881371"/>
            <a:ext cx="9845675" cy="517190"/>
          </a:xfrm>
        </p:spPr>
        <p:txBody>
          <a:bodyPr/>
          <a:lstStyle/>
          <a:p>
            <a:r>
              <a:rPr lang="en-US">
                <a:sym typeface="+mn-ea"/>
              </a:rPr>
              <a:t>Doris</a:t>
            </a:r>
            <a:r>
              <a:rPr lang="zh-CN" altLang="en-US">
                <a:sym typeface="+mn-ea"/>
              </a:rPr>
              <a:t>的索引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78A1FB-889B-49F9-9E2A-B831D0F0AA7D}"/>
              </a:ext>
            </a:extLst>
          </p:cNvPr>
          <p:cNvSpPr txBox="1"/>
          <p:nvPr/>
        </p:nvSpPr>
        <p:spPr>
          <a:xfrm>
            <a:off x="803420" y="1398561"/>
            <a:ext cx="6128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>
                <a:solidFill>
                  <a:srgbClr val="262626"/>
                </a:solidFill>
                <a:latin typeface="Calibri"/>
                <a:ea typeface="Alibaba PuHuiTi R" pitchFamily="18" charset="-122"/>
                <a:sym typeface="+mn-ea"/>
              </a:rPr>
              <a:t>概念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18BEF6-84B7-46D5-8799-8A9529F8D7A8}"/>
              </a:ext>
            </a:extLst>
          </p:cNvPr>
          <p:cNvSpPr txBox="1"/>
          <p:nvPr/>
        </p:nvSpPr>
        <p:spPr>
          <a:xfrm>
            <a:off x="935304" y="2019942"/>
            <a:ext cx="101342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1600" b="0" i="0">
                <a:solidFill>
                  <a:srgbClr val="121212"/>
                </a:solidFill>
                <a:effectLst/>
                <a:latin typeface="Alibaba PuHuiTi B"/>
              </a:rPr>
              <a:t>索引用于帮助快速过滤或查找数据。</a:t>
            </a:r>
            <a:endParaRPr lang="en-US" altLang="zh-CN" sz="1600" b="0" i="0">
              <a:solidFill>
                <a:srgbClr val="121212"/>
              </a:solidFill>
              <a:effectLst/>
              <a:latin typeface="Alibaba PuHuiTi B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zh-CN" sz="1600">
              <a:solidFill>
                <a:srgbClr val="121212"/>
              </a:solidFill>
              <a:latin typeface="Alibaba PuHuiTi B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1600" b="0" i="0">
                <a:solidFill>
                  <a:srgbClr val="121212"/>
                </a:solidFill>
                <a:effectLst/>
                <a:latin typeface="Alibaba PuHuiTi B"/>
              </a:rPr>
              <a:t>目前 </a:t>
            </a:r>
            <a:r>
              <a:rPr lang="en-US" altLang="zh-CN" sz="1600" b="0" i="0">
                <a:solidFill>
                  <a:srgbClr val="121212"/>
                </a:solidFill>
                <a:effectLst/>
                <a:latin typeface="Alibaba PuHuiTi B"/>
              </a:rPr>
              <a:t>Doris </a:t>
            </a:r>
            <a:r>
              <a:rPr lang="zh-CN" altLang="en-US" sz="1600" b="0" i="0">
                <a:solidFill>
                  <a:srgbClr val="121212"/>
                </a:solidFill>
                <a:effectLst/>
                <a:latin typeface="Alibaba PuHuiTi B"/>
              </a:rPr>
              <a:t>主要支持两类索引：</a:t>
            </a:r>
            <a:endParaRPr lang="en-US" altLang="zh-CN" sz="1600" b="0" i="0">
              <a:solidFill>
                <a:srgbClr val="121212"/>
              </a:solidFill>
              <a:effectLst/>
              <a:latin typeface="Alibaba PuHuiTi B"/>
            </a:endParaRPr>
          </a:p>
          <a:p>
            <a:pPr algn="just"/>
            <a:r>
              <a:rPr lang="en-US" altLang="zh-CN" sz="1600">
                <a:solidFill>
                  <a:srgbClr val="121212"/>
                </a:solidFill>
                <a:latin typeface="Alibaba PuHuiTi B"/>
              </a:rPr>
              <a:t>    1</a:t>
            </a:r>
            <a:r>
              <a:rPr lang="zh-CN" altLang="en-US" sz="1600">
                <a:solidFill>
                  <a:srgbClr val="121212"/>
                </a:solidFill>
                <a:latin typeface="Alibaba PuHuiTi B"/>
              </a:rPr>
              <a:t>、</a:t>
            </a:r>
            <a:r>
              <a:rPr lang="zh-CN" altLang="en-US" sz="1600" b="0" i="0">
                <a:solidFill>
                  <a:srgbClr val="121212"/>
                </a:solidFill>
                <a:effectLst/>
                <a:latin typeface="Alibaba PuHuiTi B"/>
              </a:rPr>
              <a:t>内建的智能索引，包括</a:t>
            </a:r>
            <a:r>
              <a:rPr lang="zh-CN" altLang="en-US" sz="1600" b="0" i="0">
                <a:solidFill>
                  <a:srgbClr val="FF0000"/>
                </a:solidFill>
                <a:effectLst/>
                <a:latin typeface="Alibaba PuHuiTi B"/>
              </a:rPr>
              <a:t>前缀索引</a:t>
            </a:r>
            <a:r>
              <a:rPr lang="zh-CN" altLang="en-US" sz="1600" b="0" i="0">
                <a:solidFill>
                  <a:srgbClr val="121212"/>
                </a:solidFill>
                <a:effectLst/>
                <a:latin typeface="Alibaba PuHuiTi B"/>
              </a:rPr>
              <a:t>和</a:t>
            </a:r>
            <a:r>
              <a:rPr lang="en-US" altLang="zh-CN" sz="1600" b="0" i="0">
                <a:solidFill>
                  <a:srgbClr val="121212"/>
                </a:solidFill>
                <a:effectLst/>
                <a:latin typeface="Alibaba PuHuiTi B"/>
              </a:rPr>
              <a:t>ZoneMap</a:t>
            </a:r>
            <a:r>
              <a:rPr lang="zh-CN" altLang="en-US" sz="1600" b="0" i="0">
                <a:solidFill>
                  <a:srgbClr val="121212"/>
                </a:solidFill>
                <a:effectLst/>
                <a:latin typeface="Alibaba PuHuiTi B"/>
              </a:rPr>
              <a:t>索引</a:t>
            </a:r>
            <a:endParaRPr lang="en-US" altLang="zh-CN" sz="1600" b="0" i="0">
              <a:solidFill>
                <a:srgbClr val="121212"/>
              </a:solidFill>
              <a:effectLst/>
              <a:latin typeface="Alibaba PuHuiTi B"/>
            </a:endParaRPr>
          </a:p>
          <a:p>
            <a:pPr algn="just"/>
            <a:r>
              <a:rPr lang="en-US" altLang="zh-CN" sz="1600">
                <a:solidFill>
                  <a:srgbClr val="121212"/>
                </a:solidFill>
                <a:latin typeface="Alibaba PuHuiTi B"/>
              </a:rPr>
              <a:t>    2</a:t>
            </a:r>
            <a:r>
              <a:rPr lang="zh-CN" altLang="en-US" sz="1600">
                <a:solidFill>
                  <a:srgbClr val="121212"/>
                </a:solidFill>
                <a:latin typeface="Alibaba PuHuiTi B"/>
              </a:rPr>
              <a:t>、</a:t>
            </a:r>
            <a:r>
              <a:rPr lang="zh-CN" altLang="en-US" sz="1600" b="0" i="0">
                <a:solidFill>
                  <a:srgbClr val="121212"/>
                </a:solidFill>
                <a:effectLst/>
                <a:latin typeface="Alibaba PuHuiTi B"/>
              </a:rPr>
              <a:t>用户创建的二级索引，包括</a:t>
            </a:r>
            <a:r>
              <a:rPr lang="en-US" altLang="zh-CN" sz="1600" b="0" i="0">
                <a:solidFill>
                  <a:srgbClr val="121212"/>
                </a:solidFill>
                <a:effectLst/>
                <a:latin typeface="Alibaba PuHuiTi B"/>
              </a:rPr>
              <a:t>Bloom Filter</a:t>
            </a:r>
            <a:r>
              <a:rPr lang="zh-CN" altLang="en-US" sz="1600" b="0" i="0">
                <a:solidFill>
                  <a:srgbClr val="121212"/>
                </a:solidFill>
                <a:effectLst/>
                <a:latin typeface="Alibaba PuHuiTi B"/>
              </a:rPr>
              <a:t>索引和</a:t>
            </a:r>
            <a:r>
              <a:rPr lang="en-US" altLang="zh-CN" sz="1600" b="0" i="0">
                <a:solidFill>
                  <a:srgbClr val="121212"/>
                </a:solidFill>
                <a:effectLst/>
                <a:latin typeface="Alibaba PuHuiTi B"/>
              </a:rPr>
              <a:t>Bitmap</a:t>
            </a:r>
            <a:r>
              <a:rPr lang="zh-CN" altLang="en-US" sz="1600" b="0" i="0">
                <a:solidFill>
                  <a:srgbClr val="121212"/>
                </a:solidFill>
                <a:effectLst/>
                <a:latin typeface="Alibaba PuHuiTi B"/>
              </a:rPr>
              <a:t>倒排索引。</a:t>
            </a:r>
            <a:endParaRPr lang="en-US" altLang="zh-CN" sz="1600" b="0" i="0">
              <a:solidFill>
                <a:srgbClr val="121212"/>
              </a:solidFill>
              <a:effectLst/>
              <a:latin typeface="Alibaba PuHuiTi B"/>
            </a:endParaRPr>
          </a:p>
          <a:p>
            <a:pPr algn="just"/>
            <a:endParaRPr lang="en-US" altLang="zh-CN" sz="1600">
              <a:solidFill>
                <a:srgbClr val="121212"/>
              </a:solidFill>
              <a:latin typeface="Alibaba PuHuiTi B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1600" b="0" i="0">
                <a:solidFill>
                  <a:srgbClr val="121212"/>
                </a:solidFill>
                <a:effectLst/>
                <a:latin typeface="Alibaba PuHuiTi B"/>
              </a:rPr>
              <a:t>前缀索引，即在排序的基础上，实现的一种根据给定前缀列，快速查询数据的索引方式。</a:t>
            </a:r>
          </a:p>
          <a:p>
            <a:pPr algn="just"/>
            <a:r>
              <a:rPr lang="zh-CN" altLang="en-US" sz="1600" b="0" i="0">
                <a:solidFill>
                  <a:srgbClr val="121212"/>
                </a:solidFill>
                <a:effectLst/>
                <a:latin typeface="Alibaba PuHuiTi B"/>
              </a:rPr>
              <a:t>我们将一行数据的前 </a:t>
            </a:r>
            <a:r>
              <a:rPr lang="en-US" altLang="zh-CN" sz="1600" b="0" i="0">
                <a:solidFill>
                  <a:srgbClr val="FF0000"/>
                </a:solidFill>
                <a:effectLst/>
                <a:latin typeface="Alibaba PuHuiTi B"/>
              </a:rPr>
              <a:t>36 </a:t>
            </a:r>
            <a:r>
              <a:rPr lang="zh-CN" altLang="en-US" sz="1600" b="0" i="0">
                <a:solidFill>
                  <a:srgbClr val="FF0000"/>
                </a:solidFill>
                <a:effectLst/>
                <a:latin typeface="Alibaba PuHuiTi B"/>
              </a:rPr>
              <a:t>个字节 </a:t>
            </a:r>
            <a:r>
              <a:rPr lang="zh-CN" altLang="en-US" sz="1600" b="0" i="0">
                <a:solidFill>
                  <a:srgbClr val="121212"/>
                </a:solidFill>
                <a:effectLst/>
                <a:latin typeface="Alibaba PuHuiTi B"/>
              </a:rPr>
              <a:t>作为这行数据的前缀索引。当遇到 </a:t>
            </a:r>
            <a:r>
              <a:rPr lang="en-US" altLang="zh-CN" sz="1600" b="0" i="0">
                <a:solidFill>
                  <a:srgbClr val="121212"/>
                </a:solidFill>
                <a:effectLst/>
                <a:latin typeface="Alibaba PuHuiTi B"/>
              </a:rPr>
              <a:t>VARCHAR </a:t>
            </a:r>
            <a:r>
              <a:rPr lang="zh-CN" altLang="en-US" sz="1600" b="0" i="0">
                <a:solidFill>
                  <a:srgbClr val="121212"/>
                </a:solidFill>
                <a:effectLst/>
                <a:latin typeface="Alibaba PuHuiTi B"/>
              </a:rPr>
              <a:t>类型时，前缀索引会直接截断。</a:t>
            </a:r>
          </a:p>
          <a:p>
            <a:pPr algn="just"/>
            <a:endParaRPr lang="zh-CN" altLang="en-US" sz="1600" b="0" i="0">
              <a:solidFill>
                <a:srgbClr val="121212"/>
              </a:solidFill>
              <a:effectLst/>
              <a:latin typeface="Alibaba PuHuiTi B"/>
            </a:endParaRPr>
          </a:p>
        </p:txBody>
      </p:sp>
    </p:spTree>
    <p:extLst>
      <p:ext uri="{BB962C8B-B14F-4D97-AF65-F5344CB8AC3E}">
        <p14:creationId xmlns:p14="http://schemas.microsoft.com/office/powerpoint/2010/main" val="21962044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565" y="881371"/>
            <a:ext cx="9845675" cy="517190"/>
          </a:xfrm>
        </p:spPr>
        <p:txBody>
          <a:bodyPr/>
          <a:lstStyle/>
          <a:p>
            <a:r>
              <a:rPr lang="en-US">
                <a:sym typeface="+mn-ea"/>
              </a:rPr>
              <a:t>Doris</a:t>
            </a:r>
            <a:r>
              <a:rPr lang="zh-CN" altLang="en-US">
                <a:sym typeface="+mn-ea"/>
              </a:rPr>
              <a:t>的索引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前缀索引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78A1FB-889B-49F9-9E2A-B831D0F0AA7D}"/>
              </a:ext>
            </a:extLst>
          </p:cNvPr>
          <p:cNvSpPr txBox="1"/>
          <p:nvPr/>
        </p:nvSpPr>
        <p:spPr>
          <a:xfrm>
            <a:off x="803420" y="1398561"/>
            <a:ext cx="6128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  <a:sym typeface="+mn-ea"/>
              </a:rPr>
              <a:t>概念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25275C-D186-4327-9B09-B40856A36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560" y="1857041"/>
            <a:ext cx="77819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7479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565" y="881371"/>
            <a:ext cx="9845675" cy="517190"/>
          </a:xfrm>
        </p:spPr>
        <p:txBody>
          <a:bodyPr/>
          <a:lstStyle/>
          <a:p>
            <a:r>
              <a:rPr lang="en-US">
                <a:sym typeface="+mn-ea"/>
              </a:rPr>
              <a:t>Doris</a:t>
            </a:r>
            <a:r>
              <a:rPr lang="zh-CN" altLang="en-US">
                <a:sym typeface="+mn-ea"/>
              </a:rPr>
              <a:t>的索引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前缀索引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78A1FB-889B-49F9-9E2A-B831D0F0AA7D}"/>
              </a:ext>
            </a:extLst>
          </p:cNvPr>
          <p:cNvSpPr txBox="1"/>
          <p:nvPr/>
        </p:nvSpPr>
        <p:spPr>
          <a:xfrm>
            <a:off x="803420" y="1398561"/>
            <a:ext cx="6128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>
                <a:solidFill>
                  <a:srgbClr val="262626"/>
                </a:solidFill>
                <a:latin typeface="Calibri"/>
                <a:ea typeface="Alibaba PuHuiTi R" pitchFamily="18" charset="-122"/>
                <a:sym typeface="+mn-ea"/>
              </a:rPr>
              <a:t>应用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B6E5380-8D64-44CC-B706-7CCDE22819B2}"/>
              </a:ext>
            </a:extLst>
          </p:cNvPr>
          <p:cNvSpPr txBox="1"/>
          <p:nvPr/>
        </p:nvSpPr>
        <p:spPr>
          <a:xfrm>
            <a:off x="803420" y="1915751"/>
            <a:ext cx="11240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60"/>
              </a:spcBef>
              <a:spcAft>
                <a:spcPts val="1560"/>
              </a:spcAft>
            </a:pPr>
            <a:r>
              <a:rPr lang="zh-CN" altLang="zh-CN" sz="1600">
                <a:solidFill>
                  <a:srgbClr val="121212"/>
                </a:solidFill>
                <a:latin typeface="Alibaba PuHuiTi B"/>
              </a:rPr>
              <a:t>当我们的查询条件，是前缀索引的前缀时，可以极大的加快查询速度。比如在第一个例子中，我们执行如下查询</a:t>
            </a:r>
            <a:r>
              <a:rPr lang="zh-CN" altLang="zh-CN" sz="16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75AF61-3B9D-4B32-B7BF-FD7E882605E7}"/>
              </a:ext>
            </a:extLst>
          </p:cNvPr>
          <p:cNvSpPr txBox="1"/>
          <p:nvPr/>
        </p:nvSpPr>
        <p:spPr>
          <a:xfrm>
            <a:off x="809967" y="2572371"/>
            <a:ext cx="9746273" cy="646331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table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user_id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1829239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and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age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zh-CN" alt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； </a:t>
            </a:r>
            <a:r>
              <a:rPr lang="en-US" altLang="zh-CN" sz="18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-- </a:t>
            </a:r>
            <a:r>
              <a:rPr lang="zh-CN" altLang="en-US" sz="18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高效率查询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table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age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zh-CN" alt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； </a:t>
            </a:r>
            <a:r>
              <a:rPr lang="en-US" altLang="zh-CN" sz="18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-- </a:t>
            </a:r>
            <a:r>
              <a:rPr lang="zh-CN" altLang="en-US" sz="18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低效率查询 </a:t>
            </a:r>
            <a:endParaRPr lang="zh-CN" altLang="en-US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7957452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565" y="881371"/>
            <a:ext cx="9845675" cy="517190"/>
          </a:xfrm>
        </p:spPr>
        <p:txBody>
          <a:bodyPr/>
          <a:lstStyle/>
          <a:p>
            <a:r>
              <a:rPr lang="en-US">
                <a:sym typeface="+mn-ea"/>
              </a:rPr>
              <a:t>Doris</a:t>
            </a:r>
            <a:r>
              <a:rPr lang="zh-CN" altLang="en-US">
                <a:sym typeface="+mn-ea"/>
              </a:rPr>
              <a:t>的索引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前缀索引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78A1FB-889B-49F9-9E2A-B831D0F0AA7D}"/>
              </a:ext>
            </a:extLst>
          </p:cNvPr>
          <p:cNvSpPr txBox="1"/>
          <p:nvPr/>
        </p:nvSpPr>
        <p:spPr>
          <a:xfrm>
            <a:off x="513274" y="1400700"/>
            <a:ext cx="6128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>
                <a:solidFill>
                  <a:srgbClr val="262626"/>
                </a:solidFill>
                <a:latin typeface="Calibri"/>
                <a:ea typeface="Alibaba PuHuiTi R" pitchFamily="18" charset="-122"/>
                <a:sym typeface="+mn-ea"/>
              </a:rPr>
              <a:t>匹配规则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B6E5380-8D64-44CC-B706-7CCDE22819B2}"/>
              </a:ext>
            </a:extLst>
          </p:cNvPr>
          <p:cNvSpPr txBox="1"/>
          <p:nvPr/>
        </p:nvSpPr>
        <p:spPr>
          <a:xfrm>
            <a:off x="618781" y="1928290"/>
            <a:ext cx="112406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156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Apache Doris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的前缀索引应用于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on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和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where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，且条件表达式需要是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=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、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&lt;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、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&gt;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、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&lt;=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、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&gt;=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、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in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、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between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，逻辑表达式需要是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and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这里我们只以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where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进行讲解，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on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同理：对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where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中的第一个条件字段和前缀索引的第一个字段进行比较，如果相同，则匹配上，继续往下比较，如果不相同，则未匹配上，停止比较，后面的字段匹配原理和第一个字段一样。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75AF61-3B9D-4B32-B7BF-FD7E882605E7}"/>
              </a:ext>
            </a:extLst>
          </p:cNvPr>
          <p:cNvSpPr txBox="1"/>
          <p:nvPr/>
        </p:nvSpPr>
        <p:spPr>
          <a:xfrm>
            <a:off x="710565" y="3420001"/>
            <a:ext cx="10921657" cy="646331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Base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k1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k2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k3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k4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k5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k6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k7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>
              <a:defRPr/>
            </a:pP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rollup_index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k1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k2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k3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zh-CN">
              <a:effectLst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049D4C-33A8-49D0-AAA3-54690C5CBF3E}"/>
              </a:ext>
            </a:extLst>
          </p:cNvPr>
          <p:cNvSpPr txBox="1"/>
          <p:nvPr/>
        </p:nvSpPr>
        <p:spPr>
          <a:xfrm>
            <a:off x="618781" y="2866674"/>
            <a:ext cx="61282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121212"/>
                </a:solidFill>
                <a:latin typeface="Alibaba PuHuiTi B"/>
                <a:ea typeface="黑体"/>
              </a:rPr>
              <a:t>假如对于一张表</a:t>
            </a:r>
            <a:r>
              <a:rPr lang="en-US" altLang="zh-CN" sz="1600">
                <a:solidFill>
                  <a:srgbClr val="121212"/>
                </a:solidFill>
                <a:latin typeface="Alibaba PuHuiTi B"/>
                <a:ea typeface="黑体"/>
              </a:rPr>
              <a:t>tb1</a:t>
            </a:r>
            <a:r>
              <a:rPr lang="zh-CN" altLang="en-US" sz="1600">
                <a:solidFill>
                  <a:srgbClr val="121212"/>
                </a:solidFill>
                <a:latin typeface="Alibaba PuHuiTi B"/>
                <a:ea typeface="黑体"/>
              </a:rPr>
              <a:t>，我们有如下前缀索引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CACFC2-BA09-4093-8102-69411502A7B2}"/>
              </a:ext>
            </a:extLst>
          </p:cNvPr>
          <p:cNvSpPr txBox="1"/>
          <p:nvPr/>
        </p:nvSpPr>
        <p:spPr>
          <a:xfrm>
            <a:off x="732177" y="4443778"/>
            <a:ext cx="10900045" cy="2106492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select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from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tb1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where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k2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xxx</a:t>
            </a:r>
            <a:r>
              <a:rPr lang="en-US" altLang="zh-CN" sz="1400" ker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zh-CN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未匹配上</a:t>
            </a:r>
          </a:p>
          <a:p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select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from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tb1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where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k1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xxx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k2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xxx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k4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xxx</a:t>
            </a:r>
            <a:r>
              <a:rPr lang="zh-CN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zh-CN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匹配</a:t>
            </a:r>
            <a:r>
              <a:rPr lang="en-US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Base</a:t>
            </a:r>
            <a:r>
              <a:rPr lang="zh-CN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的</a:t>
            </a:r>
            <a:r>
              <a:rPr lang="en-US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k1</a:t>
            </a:r>
            <a:r>
              <a:rPr lang="zh-CN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、</a:t>
            </a:r>
            <a:r>
              <a:rPr lang="en-US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k2</a:t>
            </a:r>
            <a:endParaRPr lang="zh-CN" altLang="zh-CN" sz="140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select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from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tb1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where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k1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xxx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k2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xxx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k3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xxx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400" b="1" ker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zh-CN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匹配</a:t>
            </a:r>
            <a:r>
              <a:rPr lang="en-US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Base</a:t>
            </a:r>
            <a:r>
              <a:rPr lang="zh-CN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的</a:t>
            </a:r>
            <a:r>
              <a:rPr lang="en-US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k1</a:t>
            </a:r>
            <a:r>
              <a:rPr lang="zh-CN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、</a:t>
            </a:r>
            <a:r>
              <a:rPr lang="en-US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k2</a:t>
            </a:r>
            <a:r>
              <a:rPr lang="zh-CN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、</a:t>
            </a:r>
            <a:r>
              <a:rPr lang="en-US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k3 </a:t>
            </a:r>
            <a:r>
              <a:rPr lang="zh-CN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完全匹配</a:t>
            </a:r>
          </a:p>
          <a:p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select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from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tb1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where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k1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xxx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k2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&lt;=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xxx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k5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between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xxx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k6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xxx</a:t>
            </a:r>
            <a:r>
              <a:rPr lang="en-US" altLang="zh-CN" sz="1400" ker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zh-CN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匹配</a:t>
            </a:r>
            <a:r>
              <a:rPr lang="en-US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rollup_index</a:t>
            </a:r>
            <a:r>
              <a:rPr lang="zh-CN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的</a:t>
            </a:r>
            <a:r>
              <a:rPr lang="en-US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k1</a:t>
            </a:r>
            <a:r>
              <a:rPr lang="zh-CN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、</a:t>
            </a:r>
            <a:r>
              <a:rPr lang="en-US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k2</a:t>
            </a:r>
            <a:endParaRPr lang="zh-CN" altLang="zh-CN" sz="140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select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from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tb1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where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k1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xxx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k2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&gt;=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xxx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k5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xxx</a:t>
            </a:r>
            <a:r>
              <a:rPr lang="en-US" altLang="zh-CN" sz="1400" ker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#rollup_index</a:t>
            </a:r>
            <a:endParaRPr lang="zh-CN" altLang="zh-CN" sz="140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select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from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tb1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where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k1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xxx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k2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xxx</a:t>
            </a:r>
            <a:r>
              <a:rPr lang="en-US" altLang="zh-CN" sz="1400" ker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           </a:t>
            </a:r>
            <a:r>
              <a:rPr lang="en-US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zh-CN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匹配</a:t>
            </a:r>
            <a:r>
              <a:rPr lang="en-US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Base</a:t>
            </a:r>
            <a:r>
              <a:rPr lang="zh-CN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的</a:t>
            </a:r>
            <a:r>
              <a:rPr lang="en-US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k1</a:t>
            </a:r>
            <a:r>
              <a:rPr lang="zh-CN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、</a:t>
            </a:r>
            <a:r>
              <a:rPr lang="en-US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k2</a:t>
            </a:r>
          </a:p>
          <a:p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select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from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tb1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where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k1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xxx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k2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xxx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k3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xxx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k4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not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xxx</a:t>
            </a:r>
            <a:r>
              <a:rPr lang="zh-CN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</a:t>
            </a:r>
            <a:r>
              <a:rPr lang="en-US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zh-CN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匹配</a:t>
            </a:r>
            <a:r>
              <a:rPr lang="en-US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Base</a:t>
            </a:r>
            <a:r>
              <a:rPr lang="zh-CN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的</a:t>
            </a:r>
            <a:r>
              <a:rPr lang="en-US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k1</a:t>
            </a:r>
            <a:r>
              <a:rPr lang="zh-CN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、</a:t>
            </a:r>
            <a:r>
              <a:rPr lang="en-US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k2</a:t>
            </a:r>
            <a:r>
              <a:rPr lang="zh-CN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、</a:t>
            </a:r>
            <a:r>
              <a:rPr lang="en-US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k3</a:t>
            </a:r>
            <a:endParaRPr lang="zh-CN" altLang="zh-CN" sz="140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select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from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tb1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where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k1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xxx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k2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xxx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or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k3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xxx</a:t>
            </a:r>
            <a:r>
              <a:rPr lang="en-US" altLang="zh-CN" sz="1400" ker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zh-CN" altLang="zh-CN" sz="1400">
                <a:solidFill>
                  <a:srgbClr val="008000"/>
                </a:solidFill>
                <a:latin typeface="Courier New" panose="02070309020205020404" pitchFamily="49" charset="0"/>
              </a:rPr>
              <a:t>未匹配上</a:t>
            </a:r>
          </a:p>
        </p:txBody>
      </p:sp>
    </p:spTree>
    <p:extLst>
      <p:ext uri="{BB962C8B-B14F-4D97-AF65-F5344CB8AC3E}">
        <p14:creationId xmlns:p14="http://schemas.microsoft.com/office/powerpoint/2010/main" val="39688167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274" y="883510"/>
            <a:ext cx="9845675" cy="517190"/>
          </a:xfrm>
        </p:spPr>
        <p:txBody>
          <a:bodyPr/>
          <a:lstStyle/>
          <a:p>
            <a:r>
              <a:rPr lang="en-US">
                <a:sym typeface="+mn-ea"/>
              </a:rPr>
              <a:t>Doris</a:t>
            </a:r>
            <a:r>
              <a:rPr lang="zh-CN" altLang="en-US">
                <a:sym typeface="+mn-ea"/>
              </a:rPr>
              <a:t>的索引</a:t>
            </a:r>
            <a:r>
              <a:rPr lang="en-US" altLang="zh-CN">
                <a:sym typeface="+mn-ea"/>
              </a:rPr>
              <a:t>-ROLLUP </a:t>
            </a:r>
            <a:r>
              <a:rPr lang="zh-CN" altLang="en-US">
                <a:sym typeface="+mn-ea"/>
              </a:rPr>
              <a:t>调整前缀索引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78A1FB-889B-49F9-9E2A-B831D0F0AA7D}"/>
              </a:ext>
            </a:extLst>
          </p:cNvPr>
          <p:cNvSpPr txBox="1"/>
          <p:nvPr/>
        </p:nvSpPr>
        <p:spPr>
          <a:xfrm>
            <a:off x="513274" y="1400700"/>
            <a:ext cx="6128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  <a:sym typeface="+mn-ea"/>
              </a:rPr>
              <a:t>概述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B6E5380-8D64-44CC-B706-7CCDE22819B2}"/>
              </a:ext>
            </a:extLst>
          </p:cNvPr>
          <p:cNvSpPr txBox="1"/>
          <p:nvPr/>
        </p:nvSpPr>
        <p:spPr>
          <a:xfrm>
            <a:off x="618781" y="1928290"/>
            <a:ext cx="112406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156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</a:rPr>
              <a:t>因为建表时已经指定了列顺序，所以一个表只有一种前缀索引。这对于使用其他不能命中前缀索引的列作为条件进行的查询来说，效率上可能无法满足需求。因此，我们可以通过创建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</a:rPr>
              <a:t>ROLLUP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</a:rPr>
              <a:t>来人为的调整列顺序。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B60096-F9BB-46E0-BD36-860CE80ED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81" y="2671323"/>
            <a:ext cx="5795743" cy="392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082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838" y="956787"/>
            <a:ext cx="9845675" cy="517190"/>
          </a:xfrm>
        </p:spPr>
        <p:txBody>
          <a:bodyPr/>
          <a:lstStyle/>
          <a:p>
            <a:r>
              <a:rPr>
                <a:sym typeface="+mn-ea"/>
              </a:rPr>
              <a:t>OLAP引擎分类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24838" y="1529176"/>
            <a:ext cx="107556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PingFang SC"/>
              </a:rPr>
              <a:t>OLAP</a:t>
            </a:r>
            <a:r>
              <a:rPr lang="zh-CN" altLang="en-US" b="0" i="0">
                <a:solidFill>
                  <a:srgbClr val="222222"/>
                </a:solidFill>
                <a:effectLst/>
                <a:latin typeface="PingFang SC"/>
              </a:rPr>
              <a:t>按存储器的数据存储格式分为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ingFang SC"/>
              </a:rPr>
              <a:t>MOLAP</a:t>
            </a:r>
            <a:r>
              <a:rPr lang="zh-CN" altLang="en-US" b="0" i="0">
                <a:solidFill>
                  <a:srgbClr val="222222"/>
                </a:solidFill>
                <a:effectLst/>
                <a:latin typeface="PingFang SC"/>
              </a:rPr>
              <a:t>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ingFang SC"/>
              </a:rPr>
              <a:t>Multi-dimensional OLAP</a:t>
            </a:r>
            <a:r>
              <a:rPr lang="zh-CN" altLang="en-US" b="0" i="0">
                <a:solidFill>
                  <a:srgbClr val="222222"/>
                </a:solidFill>
                <a:effectLst/>
                <a:latin typeface="PingFang SC"/>
              </a:rPr>
              <a:t>） </a:t>
            </a:r>
            <a:r>
              <a:rPr lang="zh-CN" altLang="en-US">
                <a:solidFill>
                  <a:srgbClr val="222222"/>
                </a:solidFill>
                <a:latin typeface="PingFang SC"/>
              </a:rPr>
              <a:t>、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ingFang SC"/>
              </a:rPr>
              <a:t>ROLAP</a:t>
            </a:r>
            <a:r>
              <a:rPr lang="zh-CN" altLang="en-US" b="0" i="0">
                <a:solidFill>
                  <a:srgbClr val="222222"/>
                </a:solidFill>
                <a:effectLst/>
                <a:latin typeface="PingFang SC"/>
              </a:rPr>
              <a:t>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ingFang SC"/>
              </a:rPr>
              <a:t>Relational OLAP</a:t>
            </a:r>
            <a:r>
              <a:rPr lang="zh-CN" altLang="en-US" b="0" i="0">
                <a:solidFill>
                  <a:srgbClr val="222222"/>
                </a:solidFill>
                <a:effectLst/>
                <a:latin typeface="PingFang SC"/>
              </a:rPr>
              <a:t>）和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ingFang SC"/>
              </a:rPr>
              <a:t>HOLAP</a:t>
            </a:r>
            <a:r>
              <a:rPr lang="zh-CN" altLang="en-US" b="0" i="0">
                <a:solidFill>
                  <a:srgbClr val="222222"/>
                </a:solidFill>
                <a:effectLst/>
                <a:latin typeface="PingFang SC"/>
              </a:rPr>
              <a:t>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ingFang SC"/>
              </a:rPr>
              <a:t>Hybrid OLAP</a:t>
            </a:r>
            <a:r>
              <a:rPr lang="zh-CN" altLang="en-US" b="0" i="0">
                <a:solidFill>
                  <a:srgbClr val="222222"/>
                </a:solidFill>
                <a:effectLst/>
                <a:latin typeface="PingFang SC"/>
              </a:rPr>
              <a:t>）。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19611" y="2136338"/>
            <a:ext cx="945612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FF0000"/>
                </a:solidFill>
                <a:effectLst/>
                <a:latin typeface="PingFang SC"/>
              </a:rPr>
              <a:t>MOLAP</a:t>
            </a:r>
            <a:r>
              <a:rPr lang="zh-CN" altLang="en-US" b="0" i="0">
                <a:solidFill>
                  <a:srgbClr val="222222"/>
                </a:solidFill>
                <a:effectLst/>
                <a:latin typeface="PingFang SC"/>
              </a:rPr>
              <a:t>，基于多维数组的存储模型，也是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ingFang SC"/>
              </a:rPr>
              <a:t>OLAP</a:t>
            </a:r>
            <a:r>
              <a:rPr lang="zh-CN" altLang="en-US" b="0" i="0">
                <a:solidFill>
                  <a:srgbClr val="222222"/>
                </a:solidFill>
                <a:effectLst/>
                <a:latin typeface="PingFang SC"/>
              </a:rPr>
              <a:t>最初的形态，特点是对数据进行预计算，以空间换效率，明细和聚合数据都保存在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ingFang SC"/>
              </a:rPr>
              <a:t>cube</a:t>
            </a:r>
            <a:r>
              <a:rPr lang="zh-CN" altLang="en-US" b="0" i="0">
                <a:solidFill>
                  <a:srgbClr val="222222"/>
                </a:solidFill>
                <a:effectLst/>
                <a:latin typeface="PingFang SC"/>
              </a:rPr>
              <a:t>中。但生成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ingFang SC"/>
              </a:rPr>
              <a:t>cube</a:t>
            </a:r>
            <a:r>
              <a:rPr lang="zh-CN" altLang="en-US" b="0" i="0">
                <a:solidFill>
                  <a:srgbClr val="222222"/>
                </a:solidFill>
                <a:effectLst/>
                <a:latin typeface="PingFang SC"/>
              </a:rPr>
              <a:t>需要大量时间和空间。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ingFang SC"/>
              </a:rPr>
              <a:t>MOLAP</a:t>
            </a:r>
            <a:r>
              <a:rPr lang="zh-CN" altLang="en-US" b="0" i="0">
                <a:solidFill>
                  <a:srgbClr val="222222"/>
                </a:solidFill>
                <a:effectLst/>
                <a:latin typeface="PingFang SC"/>
              </a:rPr>
              <a:t>可选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PingFang SC"/>
              </a:rPr>
              <a:t>Kylin</a:t>
            </a:r>
            <a:r>
              <a:rPr lang="zh-CN" altLang="en-US" b="0" i="0">
                <a:solidFill>
                  <a:srgbClr val="222222"/>
                </a:solidFill>
                <a:effectLst/>
                <a:latin typeface="PingFang SC"/>
              </a:rPr>
              <a:t>、</a:t>
            </a:r>
            <a:r>
              <a:rPr lang="en-US" altLang="zh-CN" b="0" i="0">
                <a:solidFill>
                  <a:srgbClr val="222222"/>
                </a:solidFill>
                <a:effectLst/>
                <a:latin typeface="PingFang SC"/>
              </a:rPr>
              <a:t>Druid</a:t>
            </a:r>
            <a:r>
              <a:rPr lang="zh-CN" altLang="en-US" b="0" i="0">
                <a:solidFill>
                  <a:srgbClr val="222222"/>
                </a:solidFill>
                <a:effectLst/>
                <a:latin typeface="PingFang SC"/>
              </a:rPr>
              <a:t>等开源产品。</a:t>
            </a:r>
            <a:endParaRPr lang="en-US" altLang="zh-CN" b="0" i="0">
              <a:solidFill>
                <a:srgbClr val="222222"/>
              </a:solidFill>
              <a:effectLst/>
              <a:latin typeface="PingFang SC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zh-CN" altLang="en-US" b="0" i="0">
              <a:solidFill>
                <a:srgbClr val="222222"/>
              </a:solidFill>
              <a:effectLst/>
              <a:latin typeface="PingFang SC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FF0000"/>
                </a:solidFill>
                <a:effectLst/>
                <a:latin typeface="PingFang SC"/>
              </a:rPr>
              <a:t>ROLAP</a:t>
            </a:r>
            <a:r>
              <a:rPr lang="zh-CN" altLang="en-US" b="0" i="0">
                <a:solidFill>
                  <a:srgbClr val="222222"/>
                </a:solidFill>
                <a:effectLst/>
                <a:latin typeface="PingFang SC"/>
              </a:rPr>
              <a:t>，完全基于关系模型进行存储数据，不需要预计算，按需即时查询。明细和汇总数据都保存在关系型数据库事实表中。</a:t>
            </a:r>
            <a:endParaRPr lang="en-US" altLang="zh-CN" b="0" i="0">
              <a:solidFill>
                <a:srgbClr val="222222"/>
              </a:solidFill>
              <a:effectLst/>
              <a:latin typeface="PingFang SC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zh-CN" altLang="en-US" b="0" i="0">
              <a:solidFill>
                <a:srgbClr val="222222"/>
              </a:solidFill>
              <a:effectLst/>
              <a:latin typeface="PingFang SC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FF0000"/>
                </a:solidFill>
                <a:effectLst/>
                <a:latin typeface="PingFang SC"/>
              </a:rPr>
              <a:t>HOLAP</a:t>
            </a:r>
            <a:r>
              <a:rPr lang="zh-CN" altLang="en-US" b="0" i="0">
                <a:solidFill>
                  <a:srgbClr val="222222"/>
                </a:solidFill>
                <a:effectLst/>
                <a:latin typeface="PingFang SC"/>
              </a:rPr>
              <a:t>，混合模型，细节数据以</a:t>
            </a:r>
            <a:r>
              <a:rPr lang="en-US" altLang="zh-CN" b="0" i="0">
                <a:solidFill>
                  <a:srgbClr val="222222"/>
                </a:solidFill>
                <a:effectLst/>
                <a:latin typeface="PingFang SC"/>
              </a:rPr>
              <a:t>ROLAP</a:t>
            </a:r>
            <a:r>
              <a:rPr lang="zh-CN" altLang="en-US" b="0" i="0">
                <a:solidFill>
                  <a:srgbClr val="222222"/>
                </a:solidFill>
                <a:effectLst/>
                <a:latin typeface="PingFang SC"/>
              </a:rPr>
              <a:t>存放，聚合数据以</a:t>
            </a:r>
            <a:r>
              <a:rPr lang="en-US" altLang="zh-CN" b="0" i="0">
                <a:solidFill>
                  <a:srgbClr val="222222"/>
                </a:solidFill>
                <a:effectLst/>
                <a:latin typeface="PingFang SC"/>
              </a:rPr>
              <a:t>MOLAP</a:t>
            </a:r>
            <a:r>
              <a:rPr lang="zh-CN" altLang="en-US" b="0" i="0">
                <a:solidFill>
                  <a:srgbClr val="222222"/>
                </a:solidFill>
                <a:effectLst/>
                <a:latin typeface="PingFang SC"/>
              </a:rPr>
              <a:t>存放。这种方式相对灵活，且更加高效。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131" y="4530307"/>
            <a:ext cx="2483950" cy="232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274" y="883510"/>
            <a:ext cx="9845675" cy="517190"/>
          </a:xfrm>
        </p:spPr>
        <p:txBody>
          <a:bodyPr/>
          <a:lstStyle/>
          <a:p>
            <a:r>
              <a:rPr lang="en-US">
                <a:sym typeface="+mn-ea"/>
              </a:rPr>
              <a:t>Doris</a:t>
            </a:r>
            <a:r>
              <a:rPr lang="zh-CN" altLang="en-US">
                <a:sym typeface="+mn-ea"/>
              </a:rPr>
              <a:t>的索引</a:t>
            </a:r>
            <a:r>
              <a:rPr lang="en-US" altLang="zh-CN">
                <a:sym typeface="+mn-ea"/>
              </a:rPr>
              <a:t>-ROLLUP </a:t>
            </a:r>
            <a:r>
              <a:rPr lang="zh-CN" altLang="en-US">
                <a:sym typeface="+mn-ea"/>
              </a:rPr>
              <a:t>调整前缀索引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78A1FB-889B-49F9-9E2A-B831D0F0AA7D}"/>
              </a:ext>
            </a:extLst>
          </p:cNvPr>
          <p:cNvSpPr txBox="1"/>
          <p:nvPr/>
        </p:nvSpPr>
        <p:spPr>
          <a:xfrm>
            <a:off x="513274" y="1400700"/>
            <a:ext cx="6128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  <a:sym typeface="+mn-ea"/>
              </a:rPr>
              <a:t>操作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B6E5380-8D64-44CC-B706-7CCDE22819B2}"/>
              </a:ext>
            </a:extLst>
          </p:cNvPr>
          <p:cNvSpPr txBox="1"/>
          <p:nvPr/>
        </p:nvSpPr>
        <p:spPr>
          <a:xfrm>
            <a:off x="618781" y="1928290"/>
            <a:ext cx="11240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156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可以看到，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ROLLUP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和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Base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表的列完全一样，只是将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user_id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和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age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Alibaba PuHuiTi B"/>
                <a:ea typeface="黑体"/>
                <a:cs typeface="+mn-cs"/>
              </a:rPr>
              <a:t>的顺序调换了。那么当我们进行如下查询时：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775158-E184-4EBE-A3BF-3FE16745AFDB}"/>
              </a:ext>
            </a:extLst>
          </p:cNvPr>
          <p:cNvSpPr txBox="1"/>
          <p:nvPr/>
        </p:nvSpPr>
        <p:spPr>
          <a:xfrm>
            <a:off x="618781" y="2587088"/>
            <a:ext cx="9740168" cy="369332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table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age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and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message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LIKE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"%error%"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altLang="zh-CN">
              <a:effectLst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3588C32-AF53-4EE1-9430-99D59FB6C728}"/>
              </a:ext>
            </a:extLst>
          </p:cNvPr>
          <p:cNvSpPr txBox="1"/>
          <p:nvPr/>
        </p:nvSpPr>
        <p:spPr>
          <a:xfrm>
            <a:off x="618781" y="3519066"/>
            <a:ext cx="61282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60"/>
              </a:spcBef>
              <a:spcAft>
                <a:spcPts val="1560"/>
              </a:spcAft>
            </a:pPr>
            <a:r>
              <a:rPr lang="zh-CN" altLang="zh-CN" sz="1600">
                <a:solidFill>
                  <a:srgbClr val="121212"/>
                </a:solidFill>
                <a:latin typeface="Alibaba PuHuiTi B"/>
                <a:ea typeface="黑体"/>
              </a:rPr>
              <a:t>会优先选择</a:t>
            </a:r>
            <a:r>
              <a:rPr lang="en-US" altLang="zh-CN" sz="1600">
                <a:solidFill>
                  <a:srgbClr val="121212"/>
                </a:solidFill>
                <a:latin typeface="Alibaba PuHuiTi B"/>
                <a:ea typeface="黑体"/>
              </a:rPr>
              <a:t> ROLLUP </a:t>
            </a:r>
            <a:r>
              <a:rPr lang="zh-CN" altLang="zh-CN" sz="1600">
                <a:solidFill>
                  <a:srgbClr val="121212"/>
                </a:solidFill>
                <a:latin typeface="Alibaba PuHuiTi B"/>
                <a:ea typeface="黑体"/>
              </a:rPr>
              <a:t>表，因为</a:t>
            </a:r>
            <a:r>
              <a:rPr lang="en-US" altLang="zh-CN" sz="1600">
                <a:solidFill>
                  <a:srgbClr val="121212"/>
                </a:solidFill>
                <a:latin typeface="Alibaba PuHuiTi B"/>
                <a:ea typeface="黑体"/>
              </a:rPr>
              <a:t> ROLLUP </a:t>
            </a:r>
            <a:r>
              <a:rPr lang="zh-CN" altLang="zh-CN" sz="1600">
                <a:solidFill>
                  <a:srgbClr val="121212"/>
                </a:solidFill>
                <a:latin typeface="Alibaba PuHuiTi B"/>
                <a:ea typeface="黑体"/>
              </a:rPr>
              <a:t>的前缀索引匹配度更高。</a:t>
            </a:r>
          </a:p>
        </p:txBody>
      </p:sp>
    </p:spTree>
    <p:extLst>
      <p:ext uri="{BB962C8B-B14F-4D97-AF65-F5344CB8AC3E}">
        <p14:creationId xmlns:p14="http://schemas.microsoft.com/office/powerpoint/2010/main" val="340528754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3274" y="883510"/>
            <a:ext cx="9845675" cy="517190"/>
          </a:xfrm>
        </p:spPr>
        <p:txBody>
          <a:bodyPr/>
          <a:lstStyle/>
          <a:p>
            <a:r>
              <a:rPr lang="en-US">
                <a:sym typeface="+mn-ea"/>
              </a:rPr>
              <a:t>Doris</a:t>
            </a:r>
            <a:r>
              <a:rPr lang="zh-CN" altLang="en-US">
                <a:sym typeface="+mn-ea"/>
              </a:rPr>
              <a:t>的索引</a:t>
            </a:r>
            <a:r>
              <a:rPr lang="en-US" altLang="zh-CN">
                <a:sym typeface="+mn-ea"/>
              </a:rPr>
              <a:t>-ROLLUP </a:t>
            </a:r>
            <a:r>
              <a:rPr lang="zh-CN" altLang="en-US">
                <a:sym typeface="+mn-ea"/>
              </a:rPr>
              <a:t>调整前缀索引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78A1FB-889B-49F9-9E2A-B831D0F0AA7D}"/>
              </a:ext>
            </a:extLst>
          </p:cNvPr>
          <p:cNvSpPr txBox="1"/>
          <p:nvPr/>
        </p:nvSpPr>
        <p:spPr>
          <a:xfrm>
            <a:off x="513274" y="1400700"/>
            <a:ext cx="6128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  <a:sym typeface="+mn-ea"/>
              </a:rPr>
              <a:t>操作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775158-E184-4EBE-A3BF-3FE16745AFDB}"/>
              </a:ext>
            </a:extLst>
          </p:cNvPr>
          <p:cNvSpPr txBox="1"/>
          <p:nvPr/>
        </p:nvSpPr>
        <p:spPr>
          <a:xfrm>
            <a:off x="838589" y="1861319"/>
            <a:ext cx="11022233" cy="4604836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-- ROLLUP </a:t>
            </a:r>
            <a:r>
              <a:rPr lang="zh-CN" altLang="zh-CN" sz="14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调整前缀索引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CREATE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TABLE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NOT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EXISTS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test_db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example_rollup_index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`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user_id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` LARGEINT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NOT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zh-CN" sz="14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用户</a:t>
            </a:r>
            <a:r>
              <a:rPr lang="en-US" altLang="zh-CN" sz="14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id"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`age` </a:t>
            </a:r>
            <a:r>
              <a:rPr lang="en-US" altLang="zh-CN" sz="14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SMALLINT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zh-CN" sz="14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用户年龄</a:t>
            </a:r>
            <a:r>
              <a:rPr lang="en-US" altLang="zh-CN" sz="14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`message`  </a:t>
            </a:r>
            <a:r>
              <a:rPr lang="en-US" altLang="zh-CN" sz="14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varchar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zh-CN" sz="14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信息</a:t>
            </a:r>
            <a:r>
              <a:rPr lang="en-US" altLang="zh-CN" sz="14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`max_dwell_time` </a:t>
            </a:r>
            <a:r>
              <a:rPr lang="en-US" altLang="zh-CN" sz="14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MAX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DEFAULT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"0"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zh-CN" sz="14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用户最大停留时间</a:t>
            </a:r>
            <a:r>
              <a:rPr lang="en-US" altLang="zh-CN" sz="14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`min_dwell_time` </a:t>
            </a:r>
            <a:r>
              <a:rPr lang="en-US" altLang="zh-CN" sz="14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MIN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DEFAULT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"99999"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zh-CN" sz="14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用户最小停留时间</a:t>
            </a:r>
            <a:r>
              <a:rPr lang="en-US" altLang="zh-CN" sz="14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AGGREGATE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KEY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`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user_id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`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`age`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`message`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DISTRIBUTED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BY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HASH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`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user_id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`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BUCKETS </a:t>
            </a:r>
            <a:r>
              <a:rPr lang="en-US" altLang="zh-CN" sz="1400" kern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-- </a:t>
            </a:r>
            <a:r>
              <a:rPr lang="zh-CN" altLang="zh-CN" sz="14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创建</a:t>
            </a:r>
            <a:r>
              <a:rPr lang="en-US" altLang="zh-CN" sz="14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Rollup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ALTER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TABLE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test_db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example_rollup_index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ADD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ROLLUP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rollup_city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age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user_id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message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max_dwell_time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min_dwell_time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-- </a:t>
            </a:r>
            <a:r>
              <a:rPr lang="zh-CN" altLang="zh-CN" sz="14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通过命令查看完成状态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SHOW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ALTER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TABLE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ROLLUP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-- </a:t>
            </a:r>
            <a:r>
              <a:rPr lang="zh-CN" altLang="zh-CN" sz="14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查看是否命中</a:t>
            </a:r>
            <a:r>
              <a:rPr lang="en-US" altLang="zh-CN" sz="14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ROLLUP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explain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SELECT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FROM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test_db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example_rollup_index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where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age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 kern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message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LIKE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"%error%"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17857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物化视图</a:t>
            </a:r>
            <a:endParaRPr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83676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indent="-27622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概念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indent="0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None/>
            </a:pP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8F305F-C864-4639-A7BB-39C53E64298C}"/>
              </a:ext>
            </a:extLst>
          </p:cNvPr>
          <p:cNvSpPr txBox="1"/>
          <p:nvPr/>
        </p:nvSpPr>
        <p:spPr>
          <a:xfrm>
            <a:off x="1038225" y="1873091"/>
            <a:ext cx="101155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阿里巴巴普惠体"/>
              </a:rPr>
              <a:t>物化视图的出现主要是为了满足用户，既能对原始明细数据的任意维度分析，也能快速的对固定维度进行分析查询。</a:t>
            </a:r>
            <a:endParaRPr lang="en-US" altLang="zh-CN">
              <a:latin typeface="阿里巴巴普惠体"/>
            </a:endParaRPr>
          </a:p>
          <a:p>
            <a:endParaRPr lang="en-US" altLang="zh-CN">
              <a:latin typeface="阿里巴巴普惠体"/>
            </a:endParaRPr>
          </a:p>
          <a:p>
            <a:r>
              <a:rPr lang="zh-CN" altLang="en-US">
                <a:latin typeface="阿里巴巴普惠体"/>
              </a:rPr>
              <a:t>物化视图就是包含了查询结果的数据库对象，可能是对远程数据的本地copy，也可能是一个表或多表join后结果的行或列的子集，也可能是聚合后的结果。说白了，就是预先存储查询结果的一种数据库对象。</a:t>
            </a:r>
            <a:endParaRPr lang="en-US" altLang="zh-CN">
              <a:latin typeface="阿里巴巴普惠体"/>
            </a:endParaRPr>
          </a:p>
          <a:p>
            <a:endParaRPr lang="en-US" altLang="zh-CN">
              <a:latin typeface="阿里巴巴普惠体"/>
            </a:endParaRPr>
          </a:p>
          <a:p>
            <a:r>
              <a:rPr lang="zh-CN" altLang="en-US">
                <a:latin typeface="阿里巴巴普惠体"/>
              </a:rPr>
              <a:t>在Doris中的物化视图，就是查询结果预先存储起来的特殊的表。</a:t>
            </a:r>
            <a:endParaRPr lang="en-US" altLang="zh-CN">
              <a:latin typeface="阿里巴巴普惠体"/>
            </a:endParaRPr>
          </a:p>
          <a:p>
            <a:endParaRPr lang="en-US" altLang="zh-CN" sz="1600">
              <a:latin typeface="Alibaba PuHuiTi B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物化视图</a:t>
            </a:r>
            <a:endParaRPr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83676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优势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8F305F-C864-4639-A7BB-39C53E64298C}"/>
              </a:ext>
            </a:extLst>
          </p:cNvPr>
          <p:cNvSpPr txBox="1"/>
          <p:nvPr/>
        </p:nvSpPr>
        <p:spPr>
          <a:xfrm>
            <a:off x="915133" y="2022560"/>
            <a:ext cx="101155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>
                <a:latin typeface="阿里巴巴普惠体"/>
              </a:rPr>
              <a:t>对于那些经常重复的使用相同的子查询结果的查询性能大幅提升</a:t>
            </a:r>
            <a:endParaRPr lang="en-US" altLang="zh-CN">
              <a:latin typeface="阿里巴巴普惠体"/>
            </a:endParaRPr>
          </a:p>
          <a:p>
            <a:pPr algn="l">
              <a:buFont typeface="+mj-lt"/>
              <a:buAutoNum type="arabicPeriod"/>
            </a:pPr>
            <a:endParaRPr lang="zh-CN" altLang="en-US">
              <a:latin typeface="阿里巴巴普惠体"/>
            </a:endParaRPr>
          </a:p>
          <a:p>
            <a:pPr algn="l">
              <a:buFont typeface="+mj-lt"/>
              <a:buAutoNum type="arabicPeriod"/>
            </a:pPr>
            <a:r>
              <a:rPr lang="en-US" altLang="zh-CN">
                <a:latin typeface="阿里巴巴普惠体"/>
              </a:rPr>
              <a:t>Doris</a:t>
            </a:r>
            <a:r>
              <a:rPr lang="zh-CN" altLang="en-US">
                <a:latin typeface="阿里巴巴普惠体"/>
              </a:rPr>
              <a:t>自动更新物化视图的数据，保证</a:t>
            </a:r>
            <a:r>
              <a:rPr lang="en-US" altLang="zh-CN">
                <a:latin typeface="阿里巴巴普惠体"/>
              </a:rPr>
              <a:t>base </a:t>
            </a:r>
            <a:r>
              <a:rPr lang="zh-CN" altLang="en-US">
                <a:latin typeface="阿里巴巴普惠体"/>
              </a:rPr>
              <a:t>表和物化视图表的数据一致性。无需额外的维护成本</a:t>
            </a:r>
            <a:endParaRPr lang="en-US" altLang="zh-CN">
              <a:latin typeface="阿里巴巴普惠体"/>
            </a:endParaRPr>
          </a:p>
          <a:p>
            <a:pPr algn="l">
              <a:buFont typeface="+mj-lt"/>
              <a:buAutoNum type="arabicPeriod"/>
            </a:pPr>
            <a:endParaRPr lang="zh-CN" altLang="en-US">
              <a:latin typeface="阿里巴巴普惠体"/>
            </a:endParaRPr>
          </a:p>
          <a:p>
            <a:pPr algn="l">
              <a:buFont typeface="+mj-lt"/>
              <a:buAutoNum type="arabicPeriod"/>
            </a:pPr>
            <a:r>
              <a:rPr lang="zh-CN" altLang="en-US">
                <a:latin typeface="阿里巴巴普惠体"/>
              </a:rPr>
              <a:t>查询的时候也可以自动匹配最优的物化视图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/>
              <a:ea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3026839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物化视图</a:t>
            </a:r>
            <a:endParaRPr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83676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物化视图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VS Rollup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8F305F-C864-4639-A7BB-39C53E64298C}"/>
              </a:ext>
            </a:extLst>
          </p:cNvPr>
          <p:cNvSpPr txBox="1"/>
          <p:nvPr/>
        </p:nvSpPr>
        <p:spPr>
          <a:xfrm>
            <a:off x="915133" y="2022560"/>
            <a:ext cx="101155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黑体"/>
                <a:cs typeface="+mn-cs"/>
              </a:rPr>
              <a:t>在没有物化视图功能之前，用户一般都是使用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黑体"/>
                <a:cs typeface="+mn-cs"/>
              </a:rPr>
              <a:t>Rollup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黑体"/>
                <a:cs typeface="+mn-cs"/>
              </a:rPr>
              <a:t>功能通过预聚合方式提升查询效率的。但是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黑体"/>
                <a:cs typeface="+mn-cs"/>
              </a:rPr>
              <a:t>Rollup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黑体"/>
                <a:cs typeface="+mn-cs"/>
              </a:rPr>
              <a:t>具有一定的局限性，他不能基于明细模型做预聚合。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黑体"/>
                <a:cs typeface="+mn-cs"/>
              </a:rPr>
              <a:t>物化视图则在覆盖了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黑体"/>
                <a:cs typeface="+mn-cs"/>
              </a:rPr>
              <a:t>Rollup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黑体"/>
                <a:cs typeface="+mn-cs"/>
              </a:rPr>
              <a:t>的功能的同时，还能支持更丰富的聚合函数。所以物化视图其实是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黑体"/>
                <a:cs typeface="+mn-cs"/>
              </a:rPr>
              <a:t>Rollup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黑体"/>
                <a:cs typeface="+mn-cs"/>
              </a:rPr>
              <a:t>的一个超集。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黑体"/>
                <a:cs typeface="+mn-cs"/>
              </a:rPr>
              <a:t>也就是说，之前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黑体"/>
                <a:cs typeface="+mn-cs"/>
              </a:rPr>
              <a:t>ALTER TABLE ADD ROLLUP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黑体"/>
                <a:cs typeface="+mn-cs"/>
              </a:rPr>
              <a:t>语法支持的功能现在均可以通过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黑体"/>
                <a:cs typeface="+mn-cs"/>
              </a:rPr>
              <a:t>CREATE MATERIALIZED VIEW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黑体"/>
                <a:cs typeface="+mn-cs"/>
              </a:rPr>
              <a:t>实现。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70918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物化视图</a:t>
            </a:r>
            <a:endParaRPr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操作</a:t>
            </a:r>
            <a:r>
              <a:rPr lang="en-US" altLang="zh-CN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</a:t>
            </a: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创建</a:t>
            </a:r>
            <a:r>
              <a:rPr lang="en-US" altLang="zh-CN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Base</a:t>
            </a: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8F305F-C864-4639-A7BB-39C53E64298C}"/>
              </a:ext>
            </a:extLst>
          </p:cNvPr>
          <p:cNvSpPr txBox="1"/>
          <p:nvPr/>
        </p:nvSpPr>
        <p:spPr>
          <a:xfrm>
            <a:off x="915133" y="2022560"/>
            <a:ext cx="8624521" cy="2303255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CREATE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TABLE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sales_records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id 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销售记录的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id"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seller_id 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销售员的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id"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store_id  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门店的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id"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sale_date 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DATE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售卖时间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sale_amt 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BIGINT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金额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DISTRIBUTED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BY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HASH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BUCKETS </a:t>
            </a:r>
            <a:r>
              <a:rPr lang="en-US" altLang="zh-CN" sz="1800" kern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12431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物化视图</a:t>
            </a:r>
            <a:endParaRPr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操作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创建</a:t>
            </a: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物化视图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8F305F-C864-4639-A7BB-39C53E64298C}"/>
              </a:ext>
            </a:extLst>
          </p:cNvPr>
          <p:cNvSpPr txBox="1"/>
          <p:nvPr/>
        </p:nvSpPr>
        <p:spPr>
          <a:xfrm>
            <a:off x="915133" y="2022560"/>
            <a:ext cx="8624521" cy="1200329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CREATE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MATERIALIZED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VIEW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mv_1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AS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SELECT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seller_id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sale_date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SUM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sale_amt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FROM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sales_records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GROUP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BY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seller_id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sale_date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95892A-B0CE-4FB4-A616-996079E692A2}"/>
              </a:ext>
            </a:extLst>
          </p:cNvPr>
          <p:cNvSpPr txBox="1"/>
          <p:nvPr/>
        </p:nvSpPr>
        <p:spPr>
          <a:xfrm>
            <a:off x="835686" y="3804266"/>
            <a:ext cx="101419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>
                <a:solidFill>
                  <a:prstClr val="black"/>
                </a:solidFill>
                <a:latin typeface="阿里巴巴普惠体"/>
                <a:ea typeface="黑体"/>
              </a:rPr>
              <a:t>提交完创建物化视图的任务后，</a:t>
            </a:r>
            <a:r>
              <a:rPr lang="en-US" altLang="zh-CN">
                <a:solidFill>
                  <a:prstClr val="black"/>
                </a:solidFill>
                <a:latin typeface="阿里巴巴普惠体"/>
                <a:ea typeface="黑体"/>
              </a:rPr>
              <a:t>Doris</a:t>
            </a:r>
            <a:r>
              <a:rPr lang="zh-CN" altLang="zh-CN">
                <a:solidFill>
                  <a:prstClr val="black"/>
                </a:solidFill>
                <a:latin typeface="阿里巴巴普惠体"/>
                <a:ea typeface="黑体"/>
              </a:rPr>
              <a:t>就会异步在后台生成物化视图的数据，构建物化视图。在构建期间，用户依然可以正常的查询和导入新的数据。创建任务会自动处理当前的存量数据和所有新到达的增量数据，从而保持和</a:t>
            </a:r>
            <a:r>
              <a:rPr lang="en-US" altLang="zh-CN">
                <a:solidFill>
                  <a:prstClr val="black"/>
                </a:solidFill>
                <a:latin typeface="阿里巴巴普惠体"/>
                <a:ea typeface="黑体"/>
              </a:rPr>
              <a:t>Base</a:t>
            </a:r>
            <a:r>
              <a:rPr lang="zh-CN" altLang="zh-CN">
                <a:solidFill>
                  <a:prstClr val="black"/>
                </a:solidFill>
                <a:latin typeface="阿里巴巴普惠体"/>
                <a:ea typeface="黑体"/>
              </a:rPr>
              <a:t>表的数据一致性</a:t>
            </a:r>
            <a:r>
              <a:rPr lang="zh-CN" altLang="zh-CN" sz="1600">
                <a:effectLst/>
                <a:latin typeface="阿里巴巴普惠体"/>
                <a:ea typeface="微软雅黑 Light" panose="020B0502040204020203" pitchFamily="34" charset="-122"/>
                <a:cs typeface="微软雅黑 Light" panose="020B0502040204020203" pitchFamily="34" charset="-122"/>
              </a:rPr>
              <a:t>。</a:t>
            </a:r>
            <a:r>
              <a:rPr lang="zh-CN" altLang="zh-CN" sz="1600" b="1">
                <a:solidFill>
                  <a:srgbClr val="C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微软雅黑 Light" panose="020B0502040204020203" pitchFamily="34" charset="-122"/>
              </a:rPr>
              <a:t>用户无需担心一致性问题</a:t>
            </a:r>
            <a:r>
              <a:rPr lang="zh-CN" altLang="zh-CN" sz="1600">
                <a:effectLst/>
                <a:latin typeface="阿里巴巴普惠体"/>
                <a:ea typeface="微软雅黑 Light" panose="020B0502040204020203" pitchFamily="34" charset="-122"/>
                <a:cs typeface="微软雅黑 Light" panose="020B0502040204020203" pitchFamily="34" charset="-122"/>
              </a:rPr>
              <a:t>。</a:t>
            </a:r>
            <a:endParaRPr lang="zh-CN" altLang="en-US" sz="1600">
              <a:latin typeface="阿里巴巴普惠体"/>
            </a:endParaRPr>
          </a:p>
        </p:txBody>
      </p:sp>
    </p:spTree>
    <p:extLst>
      <p:ext uri="{BB962C8B-B14F-4D97-AF65-F5344CB8AC3E}">
        <p14:creationId xmlns:p14="http://schemas.microsoft.com/office/powerpoint/2010/main" val="188798557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物化视图</a:t>
            </a:r>
            <a:endParaRPr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操作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查询物化视图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8F305F-C864-4639-A7BB-39C53E64298C}"/>
              </a:ext>
            </a:extLst>
          </p:cNvPr>
          <p:cNvSpPr txBox="1"/>
          <p:nvPr/>
        </p:nvSpPr>
        <p:spPr>
          <a:xfrm>
            <a:off x="915133" y="2022560"/>
            <a:ext cx="8624521" cy="369332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desc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sales_records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all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altLang="zh-CN">
              <a:effectLst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842EC18-8C23-4C29-B469-A857353CF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86" y="2891667"/>
            <a:ext cx="8269337" cy="21617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71332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物化视图</a:t>
            </a:r>
            <a:endParaRPr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操作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物化视图匹配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8F305F-C864-4639-A7BB-39C53E64298C}"/>
              </a:ext>
            </a:extLst>
          </p:cNvPr>
          <p:cNvSpPr txBox="1"/>
          <p:nvPr/>
        </p:nvSpPr>
        <p:spPr>
          <a:xfrm>
            <a:off x="941511" y="1968801"/>
            <a:ext cx="8624521" cy="1200329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CREATE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MATERIALIZED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VIEW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mv_2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store_id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sale_date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SUM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sale_amt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sales_records </a:t>
            </a:r>
          </a:p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GROUP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BY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store_id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sale_date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zh-CN">
              <a:effectLst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FF3538-AB44-4C7A-9D86-002A82DB9A17}"/>
              </a:ext>
            </a:extLst>
          </p:cNvPr>
          <p:cNvSpPr txBox="1"/>
          <p:nvPr/>
        </p:nvSpPr>
        <p:spPr>
          <a:xfrm>
            <a:off x="941511" y="3688871"/>
            <a:ext cx="8624521" cy="1200329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CREATE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MATERIALIZED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VIEW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mv_3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AS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SELECT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seller_id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SUM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sale_amt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FROM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sales_records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GROUP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BY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seller_id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68171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物化视图</a:t>
            </a:r>
            <a:endParaRPr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操作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物化视图匹配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A42AEA-D2F1-400E-BBF4-5CBEA9DB7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793" y="1697245"/>
            <a:ext cx="8302566" cy="46125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4E9CDC5-2B64-45AC-A8F2-D6072A45C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617" y="1119767"/>
            <a:ext cx="3625442" cy="44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75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数据分析框架对比</a:t>
            </a:r>
          </a:p>
        </p:txBody>
      </p:sp>
      <p:sp>
        <p:nvSpPr>
          <p:cNvPr id="10" name="三角形 9"/>
          <p:cNvSpPr/>
          <p:nvPr/>
        </p:nvSpPr>
        <p:spPr>
          <a:xfrm rot="2651319">
            <a:off x="851566" y="5069553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26122" y="1052195"/>
          <a:ext cx="10512561" cy="5405797"/>
        </p:xfrm>
        <a:graphic>
          <a:graphicData uri="http://schemas.openxmlformats.org/drawingml/2006/table">
            <a:tbl>
              <a:tblPr/>
              <a:tblGrid>
                <a:gridCol w="1414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6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9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4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55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75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88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61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1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algn="ctr" defTabSz="914400" fontAlgn="base">
                        <a:lnSpc>
                          <a:spcPts val="24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开源OLAP引擎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优点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缺点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lnSpc>
                          <a:spcPts val="24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技术融合成本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lnSpc>
                          <a:spcPts val="24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易用性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lnSpc>
                          <a:spcPts val="24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使用场景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lnSpc>
                          <a:spcPts val="24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运维成本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lnSpc>
                          <a:spcPts val="24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引擎类型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5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algn="l" defTabSz="914400" rtl="0" eaLnBrk="1" fontAlgn="base" latinLnBrk="0" hangingPunct="1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ClickHouse</a:t>
                      </a:r>
                      <a:endParaRPr kumimoji="0" lang="zh-CN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171450" indent="-171450" algn="l" defTabSz="1219200">
                        <a:buClrTx/>
                        <a:buSzTx/>
                        <a:buFont typeface="Wingdings" panose="05000000000000000000" charset="0"/>
                        <a:buChar char="Ø"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列式存储</a:t>
                      </a:r>
                    </a:p>
                    <a:p>
                      <a:pPr marL="171450" indent="-171450" algn="l" defTabSz="1219200">
                        <a:buClrTx/>
                        <a:buSzTx/>
                        <a:buFont typeface="Wingdings" panose="05000000000000000000" charset="0"/>
                        <a:buChar char="Ø"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单机性能彪悍</a:t>
                      </a:r>
                    </a:p>
                    <a:p>
                      <a:pPr marL="171450" indent="-171450" algn="l" defTabSz="1219200">
                        <a:buClrTx/>
                        <a:buSzTx/>
                        <a:buFont typeface="Wingdings" panose="05000000000000000000" charset="0"/>
                        <a:buChar char="Ø"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保留明细数据</a:t>
                      </a:r>
                    </a:p>
                    <a:p>
                      <a:pPr marL="171450" indent="-171450" algn="l" defTabSz="1219200">
                        <a:buClrTx/>
                        <a:buSzTx/>
                        <a:buFont typeface="Wingdings" panose="05000000000000000000" charset="0"/>
                        <a:buChar char="Ø"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向量化引擎</a:t>
                      </a:r>
                      <a:endParaRPr kumimoji="0" lang="zh-CN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171450" indent="-171450" algn="l" defTabSz="1219200">
                        <a:buClrTx/>
                        <a:buSzTx/>
                        <a:buFont typeface="Wingdings" panose="05000000000000000000" charset="0"/>
                        <a:buChar char="Ø"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分布式集群在线扩展支持不佳</a:t>
                      </a:r>
                    </a:p>
                    <a:p>
                      <a:pPr marL="171450" indent="-171450" algn="l" defTabSz="1219200">
                        <a:buClrTx/>
                        <a:buSzTx/>
                        <a:buFont typeface="Wingdings" panose="05000000000000000000" charset="0"/>
                        <a:buChar char="Ø"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运维成本极高</a:t>
                      </a:r>
                      <a:endParaRPr kumimoji="0" lang="zh-CN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l" defTabSz="914400" rtl="0" eaLnBrk="1" fontAlgn="base" latinLnBrk="0" hangingPunct="1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高</a:t>
                      </a:r>
                    </a:p>
                    <a:p>
                      <a:pPr marL="0" marR="0" lvl="0" algn="l" defTabSz="914400" rtl="0" eaLnBrk="1" fontAlgn="base" latinLnBrk="0" hangingPunct="1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l" defTabSz="914400" rtl="0" eaLnBrk="1" fontAlgn="base" latinLnBrk="0" hangingPunct="1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非标协议接口</a:t>
                      </a:r>
                    </a:p>
                    <a:p>
                      <a:pPr marL="0" marR="0" lvl="0" algn="l" defTabSz="914400" rtl="0" eaLnBrk="1" fontAlgn="base" latinLnBrk="0" hangingPunct="1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全面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高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纯列存OLAP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2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Druid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171450" indent="-171450" algn="l" defTabSz="1219200">
                        <a:buClrTx/>
                        <a:buSzTx/>
                        <a:buFont typeface="Wingdings" panose="05000000000000000000" charset="0"/>
                        <a:buChar char="Ø"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实时数据摄入</a:t>
                      </a:r>
                    </a:p>
                    <a:p>
                      <a:pPr marL="171450" indent="-171450" algn="l" defTabSz="1219200">
                        <a:buClrTx/>
                        <a:buSzTx/>
                        <a:buFont typeface="Wingdings" panose="05000000000000000000" charset="0"/>
                        <a:buChar char="Ø"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列式存储和位图索引</a:t>
                      </a:r>
                    </a:p>
                    <a:p>
                      <a:pPr marL="171450" indent="-171450" algn="l" defTabSz="1219200">
                        <a:buClrTx/>
                        <a:buSzTx/>
                        <a:buFont typeface="Wingdings" panose="05000000000000000000" charset="0"/>
                        <a:buChar char="Ø"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多租户和高并发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171450" indent="-171450" algn="l" defTabSz="1219200">
                        <a:buClrTx/>
                        <a:buSzTx/>
                        <a:buFont typeface="Wingdings" panose="05000000000000000000" charset="0"/>
                        <a:buChar char="Ø"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OLAP性能分场景表现差异大</a:t>
                      </a:r>
                    </a:p>
                    <a:p>
                      <a:pPr marL="171450" indent="-171450" algn="l" defTabSz="1219200">
                        <a:buClrTx/>
                        <a:buSzTx/>
                        <a:buFont typeface="Wingdings" panose="05000000000000000000" charset="0"/>
                        <a:buChar char="Ø"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使用门槛高</a:t>
                      </a:r>
                    </a:p>
                    <a:p>
                      <a:pPr marL="171450" indent="-171450" algn="l" defTabSz="1219200">
                        <a:buClrTx/>
                        <a:buSzTx/>
                        <a:buFont typeface="Wingdings" panose="05000000000000000000" charset="0"/>
                        <a:buChar char="Ø"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仅支持聚合查询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高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非标协议接口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局限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高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MOLAP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2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TiDB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171450" indent="-171450" algn="l">
                        <a:buClrTx/>
                        <a:buSzTx/>
                        <a:buFont typeface="Wingdings" panose="05000000000000000000" charset="0"/>
                        <a:buChar char="Ø"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HTAP混合数据库</a:t>
                      </a:r>
                    </a:p>
                    <a:p>
                      <a:pPr marL="171450" indent="-171450" algn="l">
                        <a:buClrTx/>
                        <a:buSzTx/>
                        <a:buFont typeface="Wingdings" panose="05000000000000000000" charset="0"/>
                        <a:buChar char="Ø"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同时支持明细和聚合查询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Char char="Ø"/>
                        <a:defRPr/>
                      </a:pPr>
                      <a:r>
                        <a:rPr lang="zh-CN" altLang="en-US" sz="1000" kern="12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高度兼容 MySQL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171450" indent="-171450" algn="l">
                        <a:buClrTx/>
                        <a:buSzTx/>
                        <a:buFont typeface="Wingdings" panose="05000000000000000000" charset="0"/>
                        <a:buChar char="Ø"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非列存储</a:t>
                      </a:r>
                    </a:p>
                    <a:p>
                      <a:pPr marL="171450" indent="-171450" algn="l">
                        <a:buClrTx/>
                        <a:buSzTx/>
                        <a:buFont typeface="Wingdings" panose="05000000000000000000" charset="0"/>
                        <a:buChar char="Ø"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OLAP能力不足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低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SQL标准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全面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低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纯列存OLAP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2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Kylin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171450" indent="-171450" algn="l">
                        <a:buClrTx/>
                        <a:buSzTx/>
                        <a:buFont typeface="Wingdings" panose="05000000000000000000" charset="0"/>
                        <a:buChar char="Ø"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预计算引擎，可以对数据一次聚合多次查询</a:t>
                      </a:r>
                    </a:p>
                    <a:p>
                      <a:pPr marL="171450" indent="-171450" algn="l">
                        <a:buClrTx/>
                        <a:buSzTx/>
                        <a:buFont typeface="Wingdings" panose="05000000000000000000" charset="0"/>
                        <a:buChar char="Ø"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支持数据规模超大</a:t>
                      </a:r>
                    </a:p>
                    <a:p>
                      <a:pPr marL="171450" indent="-171450" algn="l">
                        <a:buClrTx/>
                        <a:buSzTx/>
                        <a:buFont typeface="Wingdings" panose="05000000000000000000" charset="0"/>
                        <a:buChar char="Ø"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易用性强，支持标准sql</a:t>
                      </a:r>
                    </a:p>
                    <a:p>
                      <a:pPr marL="171450" indent="-171450" algn="l">
                        <a:buClrTx/>
                        <a:buSzTx/>
                        <a:buFont typeface="Wingdings" panose="05000000000000000000" charset="0"/>
                        <a:buChar char="Ø"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性能强，查询数据快（预聚合结果）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171450" indent="-171450" algn="l">
                        <a:buClrTx/>
                        <a:buSzTx/>
                        <a:buFont typeface="Wingdings" panose="05000000000000000000" charset="0"/>
                        <a:buChar char="Ø"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需要依赖hadoop生态</a:t>
                      </a:r>
                    </a:p>
                    <a:p>
                      <a:pPr marL="171450" indent="-171450" algn="l">
                        <a:buClrTx/>
                        <a:buSzTx/>
                        <a:buFont typeface="Wingdings" panose="05000000000000000000" charset="0"/>
                        <a:buChar char="Ø"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仅支持聚合查询</a:t>
                      </a:r>
                    </a:p>
                    <a:p>
                      <a:pPr marL="171450" indent="-171450" algn="l">
                        <a:buClrTx/>
                        <a:buSzTx/>
                        <a:buFont typeface="Wingdings" panose="05000000000000000000" charset="0"/>
                        <a:buChar char="Ø"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不支持adhoc查询</a:t>
                      </a:r>
                    </a:p>
                    <a:p>
                      <a:pPr marL="171450" indent="-171450" algn="l">
                        <a:buClrTx/>
                        <a:buSzTx/>
                        <a:buFont typeface="Wingdings" panose="05000000000000000000" charset="0"/>
                        <a:buChar char="Ø"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不支持join以及对数据的更新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高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SQL标准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局限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高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MOLAP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5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Doris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171450" indent="-171450" algn="l" defTabSz="1219200" rtl="0" eaLnBrk="1" latinLnBrk="0" hangingPunct="1">
                        <a:buClrTx/>
                        <a:buSzTx/>
                        <a:buFont typeface="Wingdings" panose="05000000000000000000" charset="0"/>
                        <a:buChar char="Ø"/>
                      </a:pPr>
                      <a:r>
                        <a:rPr lang="zh-CN" altLang="en-US" sz="1000" kern="12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GooleMesa+ApacheImpa+ORCFIle/Parquet</a:t>
                      </a:r>
                    </a:p>
                    <a:p>
                      <a:pPr marL="171450" indent="-171450" algn="l" defTabSz="1219200" rtl="0" eaLnBrk="1" latinLnBrk="0" hangingPunct="1">
                        <a:buClrTx/>
                        <a:buSzTx/>
                        <a:buFont typeface="Wingdings" panose="05000000000000000000" charset="0"/>
                        <a:buChar char="Ø"/>
                      </a:pPr>
                      <a:r>
                        <a:rPr lang="zh-CN" altLang="en-US" sz="1000" kern="12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主键更新</a:t>
                      </a:r>
                    </a:p>
                    <a:p>
                      <a:pPr marL="171450" indent="-171450" algn="l" defTabSz="1219200" rtl="0" eaLnBrk="1" latinLnBrk="0" hangingPunct="1">
                        <a:buClrTx/>
                        <a:buSzTx/>
                        <a:buFont typeface="Wingdings" panose="05000000000000000000" charset="0"/>
                        <a:buChar char="Ø"/>
                      </a:pPr>
                      <a:r>
                        <a:rPr lang="zh-CN" altLang="en-US" sz="1000" kern="12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支持Rollup Table</a:t>
                      </a:r>
                    </a:p>
                    <a:p>
                      <a:pPr marL="171450" indent="-171450" algn="l" defTabSz="1219200" rtl="0" eaLnBrk="1" latinLnBrk="0" hangingPunct="1">
                        <a:buClrTx/>
                        <a:buSzTx/>
                        <a:buFont typeface="Wingdings" panose="05000000000000000000" charset="0"/>
                        <a:buChar char="Ø"/>
                      </a:pPr>
                      <a:r>
                        <a:rPr lang="zh-CN" altLang="en-US" sz="1000" kern="12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高并发和高吞吐的Ad-hoc查询</a:t>
                      </a:r>
                    </a:p>
                    <a:p>
                      <a:pPr marL="171450" indent="-171450" algn="l" defTabSz="1219200" rtl="0" eaLnBrk="1" latinLnBrk="0" hangingPunct="1">
                        <a:buClrTx/>
                        <a:buSzTx/>
                        <a:buFont typeface="Wingdings" panose="05000000000000000000" charset="0"/>
                        <a:buChar char="Ø"/>
                      </a:pPr>
                      <a:r>
                        <a:rPr lang="zh-CN" altLang="en-US" sz="1000" kern="12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支持聚合+明细数据查询</a:t>
                      </a:r>
                    </a:p>
                    <a:p>
                      <a:pPr marL="171450" marR="0" lvl="0" indent="-17145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Wingdings" panose="05000000000000000000" charset="0"/>
                        <a:buChar char="Ø"/>
                      </a:pPr>
                      <a:r>
                        <a:rPr lang="zh-CN" altLang="en-US" sz="1000" kern="12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无外部系统依赖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成熟度不足</a:t>
                      </a:r>
                    </a:p>
                    <a:p>
                      <a:pPr algn="l">
                        <a:buClrTx/>
                        <a:buSzTx/>
                        <a:buFontTx/>
                      </a:pPr>
                      <a:endParaRPr lang="zh-CN" altLang="en-US" sz="10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低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兼容Mysql访问协议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全面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低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0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ROLAP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物化视图</a:t>
            </a:r>
            <a:endParaRPr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操作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物化视图匹配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E746A1A-389E-47AC-803F-7C14F4BC2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56" y="2003807"/>
            <a:ext cx="9866608" cy="460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6445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物化视图</a:t>
            </a:r>
            <a:endParaRPr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其他内容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支持聚合函数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E44534-75D7-4E2B-8857-B19EBD859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09" y="2107971"/>
            <a:ext cx="5859541" cy="323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9570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物化视图</a:t>
            </a:r>
            <a:endParaRPr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其他内容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删除、检查物化视图是否构建完成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CBC208-FE6D-4AE4-98DB-5C38C0579734}"/>
              </a:ext>
            </a:extLst>
          </p:cNvPr>
          <p:cNvSpPr txBox="1"/>
          <p:nvPr/>
        </p:nvSpPr>
        <p:spPr>
          <a:xfrm>
            <a:off x="1082188" y="2175917"/>
            <a:ext cx="8624521" cy="1477328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-- </a:t>
            </a:r>
            <a:r>
              <a:rPr lang="zh-CN" altLang="en-US" sz="18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删除物化视图 </a:t>
            </a:r>
            <a:endParaRPr lang="en-US" altLang="zh-CN" sz="180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DROP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MATERIALIZED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VIEW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mv_3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ON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sales_records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endParaRPr lang="en-US" altLang="zh-CN" b="1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US" altLang="zh-CN" sz="18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-- </a:t>
            </a:r>
            <a:r>
              <a:rPr lang="zh-CN" altLang="en-US" sz="18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检查物化视图是否构建完成 </a:t>
            </a:r>
            <a:endParaRPr lang="en-US" altLang="zh-CN" sz="180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SHOW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ALTER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TABLE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MATERIALIZED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VIEW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test_db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altLang="zh-CN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3054213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物化视图</a:t>
            </a:r>
            <a:endParaRPr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其他内容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局限性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A515A81-5C22-4074-8177-E61A3D7BC3FF}"/>
              </a:ext>
            </a:extLst>
          </p:cNvPr>
          <p:cNvSpPr txBox="1"/>
          <p:nvPr/>
        </p:nvSpPr>
        <p:spPr>
          <a:xfrm>
            <a:off x="681404" y="2048971"/>
            <a:ext cx="1120579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sz="1600" b="0" i="0">
                <a:solidFill>
                  <a:srgbClr val="2C3E50"/>
                </a:solidFill>
                <a:effectLst/>
                <a:latin typeface="-apple-system"/>
              </a:rPr>
              <a:t>物化视图的聚合函数的参数不支持表达式仅支持单列，比如： </a:t>
            </a:r>
            <a:r>
              <a:rPr lang="en-US" altLang="zh-CN" sz="1600" b="0" i="0">
                <a:solidFill>
                  <a:srgbClr val="2C3E50"/>
                </a:solidFill>
                <a:effectLst/>
                <a:latin typeface="-apple-system"/>
              </a:rPr>
              <a:t>sum(a+b)</a:t>
            </a:r>
            <a:r>
              <a:rPr lang="zh-CN" altLang="en-US" sz="1600" b="0" i="0">
                <a:solidFill>
                  <a:srgbClr val="2C3E50"/>
                </a:solidFill>
                <a:effectLst/>
                <a:latin typeface="-apple-system"/>
              </a:rPr>
              <a:t>不支持。</a:t>
            </a:r>
            <a:endParaRPr lang="en-US" altLang="zh-CN" sz="1600" b="0" i="0">
              <a:solidFill>
                <a:srgbClr val="2C3E50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endParaRPr lang="zh-CN" altLang="en-US" sz="1600" b="0" i="0">
              <a:solidFill>
                <a:srgbClr val="2C3E50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1600" b="0" i="0">
                <a:solidFill>
                  <a:srgbClr val="2C3E50"/>
                </a:solidFill>
                <a:effectLst/>
                <a:latin typeface="-apple-system"/>
              </a:rPr>
              <a:t>如果删除语句的条件列，在物化视图中不存在，则不能进行删除操作。如果一定要删除数据，则需要先将物化视图删除，然后方可删除数据。</a:t>
            </a:r>
            <a:endParaRPr lang="en-US" altLang="zh-CN" sz="1600" b="0" i="0">
              <a:solidFill>
                <a:srgbClr val="2C3E50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endParaRPr lang="zh-CN" altLang="en-US" sz="1600" b="0" i="0">
              <a:solidFill>
                <a:srgbClr val="2C3E50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1600" b="0" i="0">
                <a:solidFill>
                  <a:srgbClr val="2C3E50"/>
                </a:solidFill>
                <a:effectLst/>
                <a:latin typeface="-apple-system"/>
              </a:rPr>
              <a:t>单表上过多的物化视图会影响导入的效率：导入数据时，物化视图和 </a:t>
            </a:r>
            <a:r>
              <a:rPr lang="en-US" altLang="zh-CN" sz="1600" b="0" i="0">
                <a:solidFill>
                  <a:srgbClr val="2C3E50"/>
                </a:solidFill>
                <a:effectLst/>
                <a:latin typeface="-apple-system"/>
              </a:rPr>
              <a:t>base </a:t>
            </a:r>
            <a:r>
              <a:rPr lang="zh-CN" altLang="en-US" sz="1600" b="0" i="0">
                <a:solidFill>
                  <a:srgbClr val="2C3E50"/>
                </a:solidFill>
                <a:effectLst/>
                <a:latin typeface="-apple-system"/>
              </a:rPr>
              <a:t>表数据是同步更新的，如果一张表的物化视图表超过</a:t>
            </a:r>
            <a:r>
              <a:rPr lang="en-US" altLang="zh-CN" sz="1600" b="0" i="0">
                <a:solidFill>
                  <a:srgbClr val="2C3E50"/>
                </a:solidFill>
                <a:effectLst/>
                <a:latin typeface="-apple-system"/>
              </a:rPr>
              <a:t>10</a:t>
            </a:r>
            <a:r>
              <a:rPr lang="zh-CN" altLang="en-US" sz="1600" b="0" i="0">
                <a:solidFill>
                  <a:srgbClr val="2C3E50"/>
                </a:solidFill>
                <a:effectLst/>
                <a:latin typeface="-apple-system"/>
              </a:rPr>
              <a:t>张，则有可能导致导入速度很慢。</a:t>
            </a:r>
            <a:endParaRPr lang="en-US" altLang="zh-CN" sz="1600" b="0" i="0">
              <a:solidFill>
                <a:srgbClr val="2C3E50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endParaRPr lang="zh-CN" altLang="en-US" sz="1600" b="0" i="0">
              <a:solidFill>
                <a:srgbClr val="2C3E50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1600" b="0" i="0">
                <a:solidFill>
                  <a:srgbClr val="2C3E50"/>
                </a:solidFill>
                <a:effectLst/>
                <a:latin typeface="-apple-system"/>
              </a:rPr>
              <a:t>相同列，不同聚合函数，不能同时出现在一张物化视图中，比如：</a:t>
            </a:r>
            <a:r>
              <a:rPr lang="en-US" altLang="zh-CN" sz="1600" b="0" i="0">
                <a:solidFill>
                  <a:srgbClr val="2C3E50"/>
                </a:solidFill>
                <a:effectLst/>
                <a:latin typeface="-apple-system"/>
              </a:rPr>
              <a:t>select sum(a), min(a) from table </a:t>
            </a:r>
            <a:r>
              <a:rPr lang="zh-CN" altLang="en-US" sz="1600" b="0" i="0">
                <a:solidFill>
                  <a:srgbClr val="2C3E50"/>
                </a:solidFill>
                <a:effectLst/>
                <a:latin typeface="-apple-system"/>
              </a:rPr>
              <a:t>不支持。</a:t>
            </a:r>
            <a:endParaRPr lang="en-US" altLang="zh-CN" sz="1600" b="0" i="0">
              <a:solidFill>
                <a:srgbClr val="2C3E50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endParaRPr lang="zh-CN" altLang="en-US" sz="1600" b="0" i="0">
              <a:solidFill>
                <a:srgbClr val="2C3E50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1600" b="0" i="0">
                <a:solidFill>
                  <a:srgbClr val="2C3E50"/>
                </a:solidFill>
                <a:effectLst/>
                <a:latin typeface="-apple-system"/>
              </a:rPr>
              <a:t>物化视图针对 </a:t>
            </a:r>
            <a:r>
              <a:rPr lang="en-US" altLang="zh-CN" sz="1600" b="0" i="0">
                <a:solidFill>
                  <a:srgbClr val="2C3E50"/>
                </a:solidFill>
                <a:effectLst/>
                <a:latin typeface="-apple-system"/>
              </a:rPr>
              <a:t>Unique Key</a:t>
            </a:r>
            <a:r>
              <a:rPr lang="zh-CN" altLang="en-US" sz="1600" b="0" i="0">
                <a:solidFill>
                  <a:srgbClr val="2C3E50"/>
                </a:solidFill>
                <a:effectLst/>
                <a:latin typeface="-apple-system"/>
              </a:rPr>
              <a:t>数据模型，只能改变列顺序，不能起到聚合的作用，所以在</a:t>
            </a:r>
            <a:r>
              <a:rPr lang="en-US" altLang="zh-CN" sz="1600" b="0" i="0">
                <a:solidFill>
                  <a:srgbClr val="2C3E50"/>
                </a:solidFill>
                <a:effectLst/>
                <a:latin typeface="-apple-system"/>
              </a:rPr>
              <a:t>Unique Key</a:t>
            </a:r>
            <a:r>
              <a:rPr lang="zh-CN" altLang="en-US" sz="1600" b="0" i="0">
                <a:solidFill>
                  <a:srgbClr val="2C3E50"/>
                </a:solidFill>
                <a:effectLst/>
                <a:latin typeface="-apple-system"/>
              </a:rPr>
              <a:t>模型上不能通过创建物化视图的方式对数据进行粗粒度聚合操作</a:t>
            </a:r>
          </a:p>
        </p:txBody>
      </p:sp>
    </p:spTree>
    <p:extLst>
      <p:ext uri="{BB962C8B-B14F-4D97-AF65-F5344CB8AC3E}">
        <p14:creationId xmlns:p14="http://schemas.microsoft.com/office/powerpoint/2010/main" val="380227844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动态分区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概念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A515A81-5C22-4074-8177-E61A3D7BC3FF}"/>
              </a:ext>
            </a:extLst>
          </p:cNvPr>
          <p:cNvSpPr txBox="1"/>
          <p:nvPr/>
        </p:nvSpPr>
        <p:spPr>
          <a:xfrm>
            <a:off x="835686" y="1875783"/>
            <a:ext cx="1120579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>
                <a:solidFill>
                  <a:srgbClr val="2C3E50"/>
                </a:solidFill>
                <a:effectLst/>
                <a:latin typeface="-apple-system"/>
              </a:rPr>
              <a:t>动态分区是在 </a:t>
            </a:r>
            <a:r>
              <a:rPr lang="en-US" altLang="zh-CN" sz="1600" b="0" i="0">
                <a:solidFill>
                  <a:srgbClr val="2C3E50"/>
                </a:solidFill>
                <a:effectLst/>
                <a:latin typeface="-apple-system"/>
              </a:rPr>
              <a:t>Doris 0.12 </a:t>
            </a:r>
            <a:r>
              <a:rPr lang="zh-CN" altLang="en-US" sz="1600" b="0" i="0">
                <a:solidFill>
                  <a:srgbClr val="2C3E50"/>
                </a:solidFill>
                <a:effectLst/>
                <a:latin typeface="-apple-system"/>
              </a:rPr>
              <a:t>版本中引入的新功能。旨在对表级别的分区实现生命周期管理</a:t>
            </a:r>
            <a:r>
              <a:rPr lang="en-US" altLang="zh-CN" sz="1600" b="0" i="0">
                <a:solidFill>
                  <a:srgbClr val="2C3E50"/>
                </a:solidFill>
                <a:effectLst/>
                <a:latin typeface="-apple-system"/>
              </a:rPr>
              <a:t>(TTL)</a:t>
            </a:r>
            <a:r>
              <a:rPr lang="zh-CN" altLang="en-US" sz="1600" b="0" i="0">
                <a:solidFill>
                  <a:srgbClr val="2C3E50"/>
                </a:solidFill>
                <a:effectLst/>
                <a:latin typeface="-apple-system"/>
              </a:rPr>
              <a:t>，减少用户的使用负担。</a:t>
            </a:r>
          </a:p>
          <a:p>
            <a:pPr algn="l"/>
            <a:r>
              <a:rPr lang="zh-CN" altLang="en-US" sz="1600" b="0" i="0">
                <a:solidFill>
                  <a:srgbClr val="2C3E50"/>
                </a:solidFill>
                <a:effectLst/>
                <a:latin typeface="-apple-system"/>
              </a:rPr>
              <a:t>目前实现了动态添加分区及动态删除分区的功能。</a:t>
            </a:r>
          </a:p>
          <a:p>
            <a:pPr algn="l"/>
            <a:r>
              <a:rPr lang="zh-CN" altLang="en-US" sz="1600" b="0" i="0">
                <a:solidFill>
                  <a:srgbClr val="2C3E50"/>
                </a:solidFill>
                <a:effectLst/>
                <a:latin typeface="-apple-system"/>
              </a:rPr>
              <a:t>动态分区只支持 </a:t>
            </a:r>
            <a:r>
              <a:rPr lang="en-US" altLang="zh-CN" sz="1600" b="0" i="0">
                <a:solidFill>
                  <a:srgbClr val="2C3E50"/>
                </a:solidFill>
                <a:effectLst/>
                <a:latin typeface="-apple-system"/>
              </a:rPr>
              <a:t>Range </a:t>
            </a:r>
            <a:r>
              <a:rPr lang="zh-CN" altLang="en-US" sz="1600" b="0" i="0">
                <a:solidFill>
                  <a:srgbClr val="2C3E50"/>
                </a:solidFill>
                <a:effectLst/>
                <a:latin typeface="-apple-system"/>
              </a:rPr>
              <a:t>分区。</a:t>
            </a:r>
            <a:endParaRPr lang="en-US" altLang="zh-CN" sz="1600" b="0" i="0">
              <a:solidFill>
                <a:srgbClr val="2C3E50"/>
              </a:solidFill>
              <a:effectLst/>
              <a:latin typeface="-apple-system"/>
            </a:endParaRPr>
          </a:p>
          <a:p>
            <a:pPr algn="l"/>
            <a:endParaRPr lang="en-US" altLang="zh-CN" sz="1600">
              <a:solidFill>
                <a:srgbClr val="2C3E50"/>
              </a:solidFill>
              <a:latin typeface="-apple-system"/>
            </a:endParaRPr>
          </a:p>
          <a:p>
            <a:pPr algn="l"/>
            <a:endParaRPr lang="en-US" altLang="zh-CN" sz="1600" b="0" i="0">
              <a:solidFill>
                <a:srgbClr val="2C3E50"/>
              </a:solidFill>
              <a:effectLst/>
              <a:latin typeface="-apple-system"/>
            </a:endParaRPr>
          </a:p>
          <a:p>
            <a:pPr algn="l"/>
            <a:r>
              <a:rPr lang="zh-CN" altLang="en-US" sz="1600" b="0" i="0">
                <a:solidFill>
                  <a:srgbClr val="2C3E50"/>
                </a:solidFill>
                <a:effectLst/>
                <a:latin typeface="-apple-system"/>
              </a:rPr>
              <a:t>在某些使用场景下，用户会将表按照天进行分区划分，每天定时执行例行任务，这时需要使用方手动管理分区，否则可能由于使用方没有创建分区导致数据导入失败，这给使用方带来了额外的维护成本。</a:t>
            </a:r>
          </a:p>
          <a:p>
            <a:pPr algn="l"/>
            <a:endParaRPr lang="zh-CN" altLang="en-US" sz="1600" b="0" i="0">
              <a:solidFill>
                <a:srgbClr val="2C3E50"/>
              </a:solidFill>
              <a:effectLst/>
              <a:latin typeface="-apple-system"/>
            </a:endParaRPr>
          </a:p>
          <a:p>
            <a:pPr algn="l"/>
            <a:r>
              <a:rPr lang="zh-CN" altLang="en-US" sz="1600" b="0" i="0">
                <a:solidFill>
                  <a:srgbClr val="2C3E50"/>
                </a:solidFill>
                <a:effectLst/>
                <a:latin typeface="-apple-system"/>
              </a:rPr>
              <a:t>通过动态分区功能，用户可以在建表时设定动态分区的规则。</a:t>
            </a:r>
            <a:r>
              <a:rPr lang="en-US" altLang="zh-CN" sz="1600" b="0" i="0">
                <a:solidFill>
                  <a:srgbClr val="2C3E50"/>
                </a:solidFill>
                <a:effectLst/>
                <a:latin typeface="-apple-system"/>
              </a:rPr>
              <a:t>FE </a:t>
            </a:r>
            <a:r>
              <a:rPr lang="zh-CN" altLang="en-US" sz="1600" b="0" i="0">
                <a:solidFill>
                  <a:srgbClr val="2C3E50"/>
                </a:solidFill>
                <a:effectLst/>
                <a:latin typeface="-apple-system"/>
              </a:rPr>
              <a:t>会启动一个后台线程，根据用户指定的规则创建或删除分区。用户也可以在运行时对现有规则进行变更。</a:t>
            </a:r>
          </a:p>
        </p:txBody>
      </p:sp>
    </p:spTree>
    <p:extLst>
      <p:ext uri="{BB962C8B-B14F-4D97-AF65-F5344CB8AC3E}">
        <p14:creationId xmlns:p14="http://schemas.microsoft.com/office/powerpoint/2010/main" val="30698346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动态分区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使用方式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A515A81-5C22-4074-8177-E61A3D7BC3FF}"/>
              </a:ext>
            </a:extLst>
          </p:cNvPr>
          <p:cNvSpPr txBox="1"/>
          <p:nvPr/>
        </p:nvSpPr>
        <p:spPr>
          <a:xfrm>
            <a:off x="835686" y="1875783"/>
            <a:ext cx="11205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C3E50"/>
                </a:solidFill>
                <a:effectLst/>
                <a:uLnTx/>
                <a:uFillTx/>
                <a:latin typeface="-apple-system"/>
                <a:ea typeface="黑体"/>
                <a:cs typeface="+mn-cs"/>
              </a:rPr>
              <a:t>动态分区的规则可以在建表时指定，或者在运行时进行修改。当前仅支持对单分区列的分区表设定动态分区规则。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72EB8F-D526-4233-949C-111D92030136}"/>
              </a:ext>
            </a:extLst>
          </p:cNvPr>
          <p:cNvSpPr txBox="1"/>
          <p:nvPr/>
        </p:nvSpPr>
        <p:spPr>
          <a:xfrm>
            <a:off x="835686" y="2400272"/>
            <a:ext cx="6128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1560"/>
              </a:spcBef>
              <a:spcAft>
                <a:spcPts val="1560"/>
              </a:spcAft>
            </a:pPr>
            <a:r>
              <a:rPr lang="en-US" altLang="zh-CN" sz="1600">
                <a:solidFill>
                  <a:srgbClr val="FF0000"/>
                </a:solidFill>
                <a:latin typeface="-apple-system"/>
                <a:ea typeface="黑体"/>
              </a:rPr>
              <a:t>1</a:t>
            </a:r>
            <a:r>
              <a:rPr lang="zh-CN" altLang="en-US" sz="1600">
                <a:solidFill>
                  <a:srgbClr val="FF0000"/>
                </a:solidFill>
                <a:latin typeface="-apple-system"/>
                <a:ea typeface="黑体"/>
              </a:rPr>
              <a:t>、</a:t>
            </a:r>
            <a:r>
              <a:rPr lang="zh-CN" altLang="zh-CN" sz="1600">
                <a:solidFill>
                  <a:srgbClr val="FF0000"/>
                </a:solidFill>
                <a:latin typeface="-apple-system"/>
                <a:ea typeface="黑体"/>
              </a:rPr>
              <a:t>建表时指定</a:t>
            </a:r>
            <a:r>
              <a:rPr lang="zh-CN" altLang="zh-CN" sz="1800">
                <a:solidFill>
                  <a:srgbClr val="FF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43A324-0776-4E18-B042-FD3230292659}"/>
              </a:ext>
            </a:extLst>
          </p:cNvPr>
          <p:cNvSpPr txBox="1"/>
          <p:nvPr/>
        </p:nvSpPr>
        <p:spPr>
          <a:xfrm>
            <a:off x="936379" y="3030975"/>
            <a:ext cx="7996605" cy="2308324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CREATE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TABLE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tbl1</a:t>
            </a:r>
            <a:endParaRPr lang="zh-CN" altLang="zh-CN" sz="20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(...)</a:t>
            </a:r>
            <a:endParaRPr lang="zh-CN" altLang="zh-CN" sz="20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PROPERTIES</a:t>
            </a:r>
            <a:endParaRPr lang="zh-CN" altLang="zh-CN" sz="20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endParaRPr lang="zh-CN" altLang="zh-CN" sz="20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"dynamic_partition.prop1"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"value1"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20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"dynamic_partition.prop2"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"value2"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20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...</a:t>
            </a:r>
            <a:endParaRPr lang="zh-CN" altLang="zh-CN" sz="20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0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23228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动态分区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使用方式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A515A81-5C22-4074-8177-E61A3D7BC3FF}"/>
              </a:ext>
            </a:extLst>
          </p:cNvPr>
          <p:cNvSpPr txBox="1"/>
          <p:nvPr/>
        </p:nvSpPr>
        <p:spPr>
          <a:xfrm>
            <a:off x="835686" y="1875783"/>
            <a:ext cx="11205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C3E50"/>
                </a:solidFill>
                <a:effectLst/>
                <a:uLnTx/>
                <a:uFillTx/>
                <a:latin typeface="-apple-system"/>
                <a:ea typeface="黑体"/>
                <a:cs typeface="+mn-cs"/>
              </a:rPr>
              <a:t>动态分区的规则可以在建表时指定，或者在运行时进行修改。当前仅支持对单分区列的分区表设定动态分区规则。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72EB8F-D526-4233-949C-111D92030136}"/>
              </a:ext>
            </a:extLst>
          </p:cNvPr>
          <p:cNvSpPr txBox="1"/>
          <p:nvPr/>
        </p:nvSpPr>
        <p:spPr>
          <a:xfrm>
            <a:off x="835686" y="2400272"/>
            <a:ext cx="6128238" cy="1056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60"/>
              </a:spcBef>
              <a:spcAft>
                <a:spcPts val="1560"/>
              </a:spcAft>
            </a:pPr>
            <a:r>
              <a:rPr lang="en-US" altLang="zh-CN" sz="1600">
                <a:solidFill>
                  <a:srgbClr val="FF0000"/>
                </a:solidFill>
                <a:latin typeface="-apple-system"/>
                <a:ea typeface="黑体"/>
              </a:rPr>
              <a:t>2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-apple-system"/>
                <a:ea typeface="黑体"/>
                <a:cs typeface="+mn-cs"/>
              </a:rPr>
              <a:t>、</a:t>
            </a:r>
            <a:r>
              <a:rPr lang="zh-CN" altLang="zh-CN" sz="1600">
                <a:solidFill>
                  <a:srgbClr val="FF0000"/>
                </a:solidFill>
                <a:latin typeface="-apple-system"/>
                <a:ea typeface="黑体"/>
              </a:rPr>
              <a:t>运行时修改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156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43A324-0776-4E18-B042-FD3230292659}"/>
              </a:ext>
            </a:extLst>
          </p:cNvPr>
          <p:cNvSpPr txBox="1"/>
          <p:nvPr/>
        </p:nvSpPr>
        <p:spPr>
          <a:xfrm>
            <a:off x="936379" y="3030975"/>
            <a:ext cx="7996605" cy="1754326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ALTER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TABLE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tbl1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SET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"dynamic_partition.prop1"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"value1"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"dynamic_partition.prop2"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"value2"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...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3166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动态分区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使用方式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A515A81-5C22-4074-8177-E61A3D7BC3FF}"/>
              </a:ext>
            </a:extLst>
          </p:cNvPr>
          <p:cNvSpPr txBox="1"/>
          <p:nvPr/>
        </p:nvSpPr>
        <p:spPr>
          <a:xfrm>
            <a:off x="835686" y="1875783"/>
            <a:ext cx="11205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C3E50"/>
                </a:solidFill>
                <a:effectLst/>
                <a:uLnTx/>
                <a:uFillTx/>
                <a:latin typeface="-apple-system"/>
                <a:ea typeface="黑体"/>
                <a:cs typeface="+mn-cs"/>
              </a:rPr>
              <a:t>动态分区的规则可以在建表时指定，或者在运行时进行修改。当前仅支持对单分区列的分区表设定动态分区规则。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72EB8F-D526-4233-949C-111D92030136}"/>
              </a:ext>
            </a:extLst>
          </p:cNvPr>
          <p:cNvSpPr txBox="1"/>
          <p:nvPr/>
        </p:nvSpPr>
        <p:spPr>
          <a:xfrm>
            <a:off x="835686" y="2400272"/>
            <a:ext cx="6128238" cy="1056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156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-apple-system"/>
                <a:ea typeface="黑体"/>
                <a:cs typeface="+mn-cs"/>
              </a:rPr>
              <a:t>2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-apple-system"/>
                <a:ea typeface="黑体"/>
                <a:cs typeface="+mn-cs"/>
              </a:rPr>
              <a:t>、</a:t>
            </a:r>
            <a:r>
              <a: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-apple-system"/>
                <a:ea typeface="黑体"/>
                <a:cs typeface="+mn-cs"/>
              </a:rPr>
              <a:t>运行时修改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156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43A324-0776-4E18-B042-FD3230292659}"/>
              </a:ext>
            </a:extLst>
          </p:cNvPr>
          <p:cNvSpPr txBox="1"/>
          <p:nvPr/>
        </p:nvSpPr>
        <p:spPr>
          <a:xfrm>
            <a:off x="936379" y="3030975"/>
            <a:ext cx="7996605" cy="1754326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ALTER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TABLE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tbl1 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SET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"dynamic_partition.prop1"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"value1"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"dynamic_partition.prop2"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"value2"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...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17452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动态分区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动态分区规则参数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A515A81-5C22-4074-8177-E61A3D7BC3FF}"/>
              </a:ext>
            </a:extLst>
          </p:cNvPr>
          <p:cNvSpPr txBox="1"/>
          <p:nvPr/>
        </p:nvSpPr>
        <p:spPr>
          <a:xfrm>
            <a:off x="835686" y="1875783"/>
            <a:ext cx="11205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C3E50"/>
                </a:solidFill>
                <a:effectLst/>
                <a:uLnTx/>
                <a:uFillTx/>
                <a:latin typeface="-apple-system"/>
                <a:ea typeface="黑体"/>
                <a:cs typeface="+mn-cs"/>
              </a:rPr>
              <a:t>在实现上，需要修改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-apple-system"/>
                <a:ea typeface="黑体"/>
                <a:cs typeface="+mn-cs"/>
              </a:rPr>
              <a:t>fe.conf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C3E50"/>
                </a:solidFill>
                <a:effectLst/>
                <a:uLnTx/>
                <a:uFillTx/>
                <a:latin typeface="-apple-system"/>
                <a:ea typeface="黑体"/>
                <a:cs typeface="+mn-cs"/>
              </a:rPr>
              <a:t>配置文件，动态分区的规则参数都以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C3E50"/>
                </a:solidFill>
                <a:effectLst/>
                <a:uLnTx/>
                <a:uFillTx/>
                <a:latin typeface="-apple-system"/>
                <a:ea typeface="黑体"/>
                <a:cs typeface="+mn-cs"/>
              </a:rPr>
              <a:t>dynamic_partition.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C3E50"/>
                </a:solidFill>
                <a:effectLst/>
                <a:uLnTx/>
                <a:uFillTx/>
                <a:latin typeface="-apple-system"/>
                <a:ea typeface="黑体"/>
                <a:cs typeface="+mn-cs"/>
              </a:rPr>
              <a:t>为前缀：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6B7CF1-F5E7-4DC0-A27E-442BB910287E}"/>
              </a:ext>
            </a:extLst>
          </p:cNvPr>
          <p:cNvSpPr txBox="1"/>
          <p:nvPr/>
        </p:nvSpPr>
        <p:spPr>
          <a:xfrm>
            <a:off x="936380" y="2658037"/>
            <a:ext cx="10159512" cy="1897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1560"/>
              </a:spcBef>
              <a:spcAft>
                <a:spcPts val="1560"/>
              </a:spcAft>
            </a:pPr>
            <a:r>
              <a:rPr lang="en-US" altLang="zh-CN" sz="1600">
                <a:solidFill>
                  <a:srgbClr val="FF0000"/>
                </a:solidFill>
                <a:latin typeface="-apple-system"/>
                <a:ea typeface="黑体"/>
              </a:rPr>
              <a:t>1</a:t>
            </a:r>
            <a:r>
              <a:rPr lang="zh-CN" altLang="en-US" sz="1600">
                <a:solidFill>
                  <a:srgbClr val="FF0000"/>
                </a:solidFill>
                <a:latin typeface="-apple-system"/>
                <a:ea typeface="黑体"/>
              </a:rPr>
              <a:t>、</a:t>
            </a:r>
            <a:r>
              <a:rPr lang="en-US" altLang="zh-CN" sz="1600">
                <a:solidFill>
                  <a:srgbClr val="FF0000"/>
                </a:solidFill>
                <a:latin typeface="-apple-system"/>
                <a:ea typeface="黑体"/>
              </a:rPr>
              <a:t>dynamic_partition.enable</a:t>
            </a:r>
            <a:endParaRPr lang="zh-CN" altLang="zh-CN" sz="1600">
              <a:solidFill>
                <a:srgbClr val="FF0000"/>
              </a:solidFill>
              <a:latin typeface="-apple-system"/>
              <a:ea typeface="黑体"/>
            </a:endParaRPr>
          </a:p>
          <a:p>
            <a:pPr>
              <a:spcBef>
                <a:spcPts val="1560"/>
              </a:spcBef>
              <a:spcAft>
                <a:spcPts val="1560"/>
              </a:spcAft>
            </a:pPr>
            <a:r>
              <a:rPr lang="zh-CN" altLang="zh-CN" sz="1600">
                <a:solidFill>
                  <a:srgbClr val="2C3E50"/>
                </a:solidFill>
                <a:latin typeface="-apple-system"/>
                <a:ea typeface="黑体"/>
              </a:rPr>
              <a:t>是否开启动态分区特性。可指定为</a:t>
            </a:r>
            <a:r>
              <a:rPr lang="en-US" altLang="zh-CN" sz="1600">
                <a:solidFill>
                  <a:srgbClr val="2C3E50"/>
                </a:solidFill>
                <a:latin typeface="-apple-system"/>
                <a:ea typeface="黑体"/>
              </a:rPr>
              <a:t> TRUE </a:t>
            </a:r>
            <a:r>
              <a:rPr lang="zh-CN" altLang="zh-CN" sz="1600">
                <a:solidFill>
                  <a:srgbClr val="2C3E50"/>
                </a:solidFill>
                <a:latin typeface="-apple-system"/>
                <a:ea typeface="黑体"/>
              </a:rPr>
              <a:t>或</a:t>
            </a:r>
            <a:r>
              <a:rPr lang="en-US" altLang="zh-CN" sz="1600">
                <a:solidFill>
                  <a:srgbClr val="2C3E50"/>
                </a:solidFill>
                <a:latin typeface="-apple-system"/>
                <a:ea typeface="黑体"/>
              </a:rPr>
              <a:t> FALSE</a:t>
            </a:r>
            <a:r>
              <a:rPr lang="zh-CN" altLang="zh-CN" sz="1600">
                <a:solidFill>
                  <a:srgbClr val="2C3E50"/>
                </a:solidFill>
                <a:latin typeface="-apple-system"/>
                <a:ea typeface="黑体"/>
              </a:rPr>
              <a:t>。如果不填写，默认为</a:t>
            </a:r>
            <a:r>
              <a:rPr lang="en-US" altLang="zh-CN" sz="1600">
                <a:solidFill>
                  <a:srgbClr val="2C3E50"/>
                </a:solidFill>
                <a:latin typeface="-apple-system"/>
                <a:ea typeface="黑体"/>
              </a:rPr>
              <a:t> TRUE</a:t>
            </a:r>
            <a:r>
              <a:rPr lang="zh-CN" altLang="zh-CN" sz="1600">
                <a:solidFill>
                  <a:srgbClr val="2C3E50"/>
                </a:solidFill>
                <a:latin typeface="-apple-system"/>
                <a:ea typeface="黑体"/>
              </a:rPr>
              <a:t>。如果为</a:t>
            </a:r>
            <a:r>
              <a:rPr lang="en-US" altLang="zh-CN" sz="1600">
                <a:solidFill>
                  <a:srgbClr val="2C3E50"/>
                </a:solidFill>
                <a:latin typeface="-apple-system"/>
                <a:ea typeface="黑体"/>
              </a:rPr>
              <a:t> FALSE</a:t>
            </a:r>
            <a:r>
              <a:rPr lang="zh-CN" altLang="zh-CN" sz="1600">
                <a:solidFill>
                  <a:srgbClr val="2C3E50"/>
                </a:solidFill>
                <a:latin typeface="-apple-system"/>
                <a:ea typeface="黑体"/>
              </a:rPr>
              <a:t>，则</a:t>
            </a:r>
            <a:r>
              <a:rPr lang="en-US" altLang="zh-CN" sz="1600">
                <a:solidFill>
                  <a:srgbClr val="2C3E50"/>
                </a:solidFill>
                <a:latin typeface="-apple-system"/>
                <a:ea typeface="黑体"/>
              </a:rPr>
              <a:t> Doris </a:t>
            </a:r>
            <a:r>
              <a:rPr lang="zh-CN" altLang="zh-CN" sz="1600">
                <a:solidFill>
                  <a:srgbClr val="2C3E50"/>
                </a:solidFill>
                <a:latin typeface="-apple-system"/>
                <a:ea typeface="黑体"/>
              </a:rPr>
              <a:t>会忽略该表的动态分区规则。</a:t>
            </a:r>
          </a:p>
          <a:p>
            <a:pPr lvl="0">
              <a:spcBef>
                <a:spcPts val="1560"/>
              </a:spcBef>
              <a:spcAft>
                <a:spcPts val="1560"/>
              </a:spcAft>
            </a:pPr>
            <a:r>
              <a:rPr lang="en-US" altLang="zh-CN" sz="1600">
                <a:solidFill>
                  <a:srgbClr val="FF0000"/>
                </a:solidFill>
                <a:latin typeface="-apple-system"/>
                <a:ea typeface="黑体"/>
              </a:rPr>
              <a:t>2</a:t>
            </a:r>
            <a:r>
              <a:rPr lang="zh-CN" altLang="en-US" sz="1600">
                <a:solidFill>
                  <a:srgbClr val="FF0000"/>
                </a:solidFill>
                <a:latin typeface="-apple-system"/>
                <a:ea typeface="黑体"/>
              </a:rPr>
              <a:t>、</a:t>
            </a:r>
            <a:r>
              <a:rPr lang="en-US" altLang="zh-CN" sz="1600">
                <a:solidFill>
                  <a:srgbClr val="FF0000"/>
                </a:solidFill>
                <a:latin typeface="-apple-system"/>
                <a:ea typeface="黑体"/>
              </a:rPr>
              <a:t>dynamic_partition.time_unit</a:t>
            </a:r>
            <a:endParaRPr lang="zh-CN" altLang="zh-CN" sz="1600">
              <a:solidFill>
                <a:srgbClr val="FF0000"/>
              </a:solidFill>
              <a:latin typeface="-apple-system"/>
              <a:ea typeface="黑体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EDC5EA8-B4D2-4A99-B207-1938AD5F96DE}"/>
              </a:ext>
            </a:extLst>
          </p:cNvPr>
          <p:cNvSpPr txBox="1"/>
          <p:nvPr/>
        </p:nvSpPr>
        <p:spPr>
          <a:xfrm>
            <a:off x="1016244" y="4859885"/>
            <a:ext cx="101595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60"/>
              </a:spcBef>
              <a:spcAft>
                <a:spcPts val="1560"/>
              </a:spcAft>
            </a:pPr>
            <a:r>
              <a:rPr lang="zh-CN" altLang="zh-CN" sz="1600">
                <a:solidFill>
                  <a:srgbClr val="2C3E50"/>
                </a:solidFill>
                <a:latin typeface="-apple-system"/>
                <a:ea typeface="黑体"/>
              </a:rPr>
              <a:t>动态分区调度的单位。可指定为</a:t>
            </a:r>
            <a:r>
              <a:rPr lang="en-US" altLang="zh-CN" sz="1600">
                <a:solidFill>
                  <a:srgbClr val="2C3E50"/>
                </a:solidFill>
                <a:latin typeface="-apple-system"/>
                <a:ea typeface="黑体"/>
              </a:rPr>
              <a:t> HOUR</a:t>
            </a:r>
            <a:r>
              <a:rPr lang="zh-CN" altLang="zh-CN" sz="1600">
                <a:solidFill>
                  <a:srgbClr val="2C3E50"/>
                </a:solidFill>
                <a:latin typeface="-apple-system"/>
                <a:ea typeface="黑体"/>
              </a:rPr>
              <a:t>、</a:t>
            </a:r>
            <a:r>
              <a:rPr lang="en-US" altLang="zh-CN" sz="1600">
                <a:solidFill>
                  <a:srgbClr val="2C3E50"/>
                </a:solidFill>
                <a:latin typeface="-apple-system"/>
                <a:ea typeface="黑体"/>
              </a:rPr>
              <a:t>DAY</a:t>
            </a:r>
            <a:r>
              <a:rPr lang="zh-CN" altLang="zh-CN" sz="1600">
                <a:solidFill>
                  <a:srgbClr val="2C3E50"/>
                </a:solidFill>
                <a:latin typeface="-apple-system"/>
                <a:ea typeface="黑体"/>
              </a:rPr>
              <a:t>、</a:t>
            </a:r>
            <a:r>
              <a:rPr lang="en-US" altLang="zh-CN" sz="1600">
                <a:solidFill>
                  <a:srgbClr val="2C3E50"/>
                </a:solidFill>
                <a:latin typeface="-apple-system"/>
                <a:ea typeface="黑体"/>
              </a:rPr>
              <a:t>WEEK</a:t>
            </a:r>
            <a:r>
              <a:rPr lang="zh-CN" altLang="zh-CN" sz="1600">
                <a:solidFill>
                  <a:srgbClr val="2C3E50"/>
                </a:solidFill>
                <a:latin typeface="-apple-system"/>
                <a:ea typeface="黑体"/>
              </a:rPr>
              <a:t>、</a:t>
            </a:r>
            <a:r>
              <a:rPr lang="en-US" altLang="zh-CN" sz="1600">
                <a:solidFill>
                  <a:srgbClr val="2C3E50"/>
                </a:solidFill>
                <a:latin typeface="-apple-system"/>
                <a:ea typeface="黑体"/>
              </a:rPr>
              <a:t>MONTH</a:t>
            </a:r>
            <a:r>
              <a:rPr lang="zh-CN" altLang="zh-CN" sz="1600">
                <a:solidFill>
                  <a:srgbClr val="2C3E50"/>
                </a:solidFill>
                <a:latin typeface="-apple-system"/>
                <a:ea typeface="黑体"/>
              </a:rPr>
              <a:t>。分别表示按天、按星期、按月进行分区创建或删除。</a:t>
            </a:r>
          </a:p>
        </p:txBody>
      </p:sp>
    </p:spTree>
    <p:extLst>
      <p:ext uri="{BB962C8B-B14F-4D97-AF65-F5344CB8AC3E}">
        <p14:creationId xmlns:p14="http://schemas.microsoft.com/office/powerpoint/2010/main" val="40990981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动态分区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操作</a:t>
            </a:r>
            <a:r>
              <a:rPr lang="en-US" altLang="zh-CN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</a:t>
            </a: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开启动态分区功能、设置参数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541A22-A387-4C20-B1EB-A94574B99F10}"/>
              </a:ext>
            </a:extLst>
          </p:cNvPr>
          <p:cNvSpPr txBox="1"/>
          <p:nvPr/>
        </p:nvSpPr>
        <p:spPr>
          <a:xfrm>
            <a:off x="1059471" y="2142952"/>
            <a:ext cx="10272179" cy="2308324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curl </a:t>
            </a:r>
            <a:r>
              <a:rPr lang="en-US" altLang="zh-CN" sz="16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--location-trusted -u root:123456 -XGET http://node01:8030/api/_set_config?dynamic_partition_enable=true </a:t>
            </a:r>
          </a:p>
          <a:p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curl </a:t>
            </a:r>
            <a:r>
              <a:rPr lang="en-US" altLang="zh-CN" sz="16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--location-trusted -u root:123456 -XGET http://node01:8030/api/_set_config?dynamic_partition_check_interval_seconds=5</a:t>
            </a:r>
          </a:p>
          <a:p>
            <a:endParaRPr lang="en-US" altLang="zh-CN" sz="160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zh-CN" altLang="en-US" sz="16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或者</a:t>
            </a:r>
            <a:endParaRPr lang="en-US" altLang="zh-CN" sz="160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CN" sz="16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ADMIN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SET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FRONTEND CONFIG 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"dynamic_partition_enable"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"true"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ADMIN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SET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FRONTEND CONFIG 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"dynamic_partition_check_interval_seconds"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"5"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zh-CN" sz="16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61893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OLAP引擎分类</a:t>
            </a:r>
            <a:endParaRPr kumimoji="1" lang="zh-CN" altLang="en-US" dirty="0"/>
          </a:p>
        </p:txBody>
      </p:sp>
      <p:sp>
        <p:nvSpPr>
          <p:cNvPr id="10" name="TextBox 6"/>
          <p:cNvSpPr txBox="1"/>
          <p:nvPr/>
        </p:nvSpPr>
        <p:spPr>
          <a:xfrm>
            <a:off x="1236980" y="2842113"/>
            <a:ext cx="9930130" cy="11036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l">
              <a:lnSpc>
                <a:spcPct val="150000"/>
              </a:lnSpc>
              <a:spcBef>
                <a:spcPct val="20000"/>
              </a:spcBef>
              <a:buClrTx/>
              <a:buSzTx/>
              <a:buFont typeface="+mj-lt"/>
              <a:buAutoNum type="arabicPeriod"/>
            </a:pPr>
            <a:r>
              <a:rPr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综上所述，在变化维、非预设维、细粒度统计的应用场景下，使用MPP引擎驱动的ROLAP模式，可以简化模型设计，减少预计算的代价，并通过强大的实时计算能力，可以支撑良好的实时交互体验。</a:t>
            </a: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buClrTx/>
              <a:buSzTx/>
              <a:buFont typeface="+mj-lt"/>
              <a:buAutoNum type="arabicPeriod"/>
            </a:pPr>
            <a:r>
              <a:rPr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doris是一个</a:t>
            </a:r>
            <a:r>
              <a:rPr lang="zh-CN" sz="14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ROLAP</a:t>
            </a:r>
            <a:r>
              <a:rPr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引擎, 可以满足</a:t>
            </a:r>
            <a:r>
              <a:rPr 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zh-CN" sz="14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灵活多维分析、明细+聚合、主键更新</a:t>
            </a:r>
          </a:p>
        </p:txBody>
      </p:sp>
      <p:sp>
        <p:nvSpPr>
          <p:cNvPr id="13" name="矩形 12"/>
          <p:cNvSpPr/>
          <p:nvPr/>
        </p:nvSpPr>
        <p:spPr>
          <a:xfrm>
            <a:off x="944880" y="2322683"/>
            <a:ext cx="10302240" cy="1776095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64002" y="2437063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总结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动态分区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操作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创建动态分区表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541A22-A387-4C20-B1EB-A94574B99F10}"/>
              </a:ext>
            </a:extLst>
          </p:cNvPr>
          <p:cNvSpPr txBox="1"/>
          <p:nvPr/>
        </p:nvSpPr>
        <p:spPr>
          <a:xfrm>
            <a:off x="1121017" y="1774092"/>
            <a:ext cx="10272179" cy="5016758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-- </a:t>
            </a:r>
            <a:r>
              <a:rPr lang="zh-CN" altLang="zh-CN" sz="160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创建一张调度单位为天，可以删除历史分区的动态分区表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CREATE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TABLE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order_dynamic_partition1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id </a:t>
            </a:r>
            <a:r>
              <a:rPr lang="en-US" altLang="zh-CN" sz="16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time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date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money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areaName </a:t>
            </a:r>
            <a:r>
              <a:rPr lang="en-US" altLang="zh-CN" sz="16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varchar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duplicate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key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6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time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PARTITION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BY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RANGE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time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)()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DISTRIBUTED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BY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HASH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buckets </a:t>
            </a:r>
            <a:r>
              <a:rPr lang="en-US" altLang="zh-CN" sz="160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PROPERTIES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"dynamic_partition.enable"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"true"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"dynamic_partition.time_unit"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"DAY"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"dynamic_partition.start"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"-7"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"dynamic_partition.end"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"3"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"dynamic_partition.prefix"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"p"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"dynamic_partition.buckets"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"10"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"replication_num"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"1"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36478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动态分区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黑体"/>
                <a:ea typeface="黑体"/>
                <a:cs typeface="Alibaba PuHuiTi R" pitchFamily="18" charset="-122"/>
                <a:sym typeface="+mn-ea"/>
              </a:rPr>
              <a:t>操作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黑体"/>
                <a:ea typeface="黑体"/>
                <a:cs typeface="Alibaba PuHuiTi R" pitchFamily="18" charset="-122"/>
                <a:sym typeface="+mn-ea"/>
              </a:rPr>
              <a:t>-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黑体"/>
                <a:ea typeface="黑体"/>
                <a:cs typeface="Alibaba PuHuiTi R" pitchFamily="18" charset="-122"/>
                <a:sym typeface="+mn-ea"/>
              </a:rPr>
              <a:t>创建动态分区表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黑体"/>
              <a:ea typeface="黑体"/>
              <a:cs typeface="Alibaba PuHuiTi R" pitchFamily="18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08BA15-AD82-4B5E-8E2B-28BD893FB71D}"/>
              </a:ext>
            </a:extLst>
          </p:cNvPr>
          <p:cNvSpPr txBox="1"/>
          <p:nvPr/>
        </p:nvSpPr>
        <p:spPr>
          <a:xfrm>
            <a:off x="798804" y="2217268"/>
            <a:ext cx="10557510" cy="923329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--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查看分区表情况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SHOW DYNAMIC PARTITIONS TABLES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，更新最后调度时间 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Courier New" panose="02070309020205020404" pitchFamily="49" charset="0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Courier New" panose="02070309020205020404" pitchFamily="49" charset="0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SHOW 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DYNAMIC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PARTITION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 TABLES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;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 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A14B17-2502-44C2-BF72-8A989D0E6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80" y="3717403"/>
            <a:ext cx="10819440" cy="108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7899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动态分区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操作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创建动态分区表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5BD0EE-D559-420C-8E63-87825DCD6950}"/>
              </a:ext>
            </a:extLst>
          </p:cNvPr>
          <p:cNvSpPr txBox="1"/>
          <p:nvPr/>
        </p:nvSpPr>
        <p:spPr>
          <a:xfrm>
            <a:off x="835686" y="2018840"/>
            <a:ext cx="75569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设当前日期为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2021-12-18</a:t>
            </a:r>
            <a:r>
              <a: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。则根据以上规则，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tbl1 </a:t>
            </a:r>
            <a:r>
              <a: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会产生以下分区：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Alibaba PuHuiTi R" pitchFamily="18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08BA15-AD82-4B5E-8E2B-28BD893FB71D}"/>
              </a:ext>
            </a:extLst>
          </p:cNvPr>
          <p:cNvSpPr txBox="1"/>
          <p:nvPr/>
        </p:nvSpPr>
        <p:spPr>
          <a:xfrm>
            <a:off x="910002" y="2775585"/>
            <a:ext cx="10557510" cy="1323439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-- </a:t>
            </a:r>
            <a:r>
              <a:rPr lang="zh-CN" altLang="en-US" sz="16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插入数据 </a:t>
            </a:r>
            <a:endParaRPr lang="en-US" altLang="zh-CN" sz="160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insert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into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order_dynamic_partition1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values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6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'2021-12-18 11:00:00'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6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100.0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zh-CN" altLang="en-US" sz="16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北京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zh-CN" altLang="en-US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zh-CN" sz="16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insert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into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order_dynamic_partition1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values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6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'2021-12-19 11:00:00'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6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200.0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zh-CN" altLang="en-US" sz="16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上海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zh-CN" altLang="en-US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zh-CN" sz="16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insert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into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order_dynamic_partition1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values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6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'2021-12-20 11:00:00'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6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500.0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zh-CN" altLang="en-US" sz="16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广州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zh-CN" altLang="en-US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zh-CN" sz="16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insert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into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order_dynamic_partition1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values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6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'2021-12-21 11:00:00'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6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300.0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zh-CN" altLang="en-US" sz="16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深圳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zh-CN" altLang="en-US" sz="16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5133278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动态分区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操作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创建动态分区表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5BD0EE-D559-420C-8E63-87825DCD6950}"/>
              </a:ext>
            </a:extLst>
          </p:cNvPr>
          <p:cNvSpPr txBox="1"/>
          <p:nvPr/>
        </p:nvSpPr>
        <p:spPr>
          <a:xfrm>
            <a:off x="1015510" y="2147472"/>
            <a:ext cx="75569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设当前日期为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2021-12-18</a:t>
            </a:r>
            <a:r>
              <a: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。则根据以上规则，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tbl1 </a:t>
            </a:r>
            <a:r>
              <a: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会产生以下分区：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Alibaba PuHuiTi R" pitchFamily="18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08BA15-AD82-4B5E-8E2B-28BD893FB71D}"/>
              </a:ext>
            </a:extLst>
          </p:cNvPr>
          <p:cNvSpPr txBox="1"/>
          <p:nvPr/>
        </p:nvSpPr>
        <p:spPr>
          <a:xfrm>
            <a:off x="1156187" y="2706426"/>
            <a:ext cx="5728189" cy="2431435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1560"/>
              </a:spcAft>
              <a:buClrTx/>
              <a:buSzTx/>
              <a:buFontTx/>
              <a:buNone/>
              <a:tabLst/>
              <a:defRPr/>
            </a:pPr>
            <a:r>
              <a:rPr kumimoji="0" lang="nn-NO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p20211218:["2021-12-18", "2021-12-19")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1560"/>
              </a:spcAft>
              <a:buClrTx/>
              <a:buSzTx/>
              <a:buFontTx/>
              <a:buNone/>
              <a:tabLst/>
              <a:defRPr/>
            </a:pPr>
            <a:r>
              <a:rPr kumimoji="0" lang="nn-NO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p20211219:["2021-12-19", "2021-12-20")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1560"/>
              </a:spcAft>
              <a:buClrTx/>
              <a:buSzTx/>
              <a:buFontTx/>
              <a:buNone/>
              <a:tabLst/>
              <a:defRPr/>
            </a:pPr>
            <a:r>
              <a:rPr kumimoji="0" lang="nn-NO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p20211220:["2021-12-20", "2021-12-21")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1560"/>
              </a:spcAft>
              <a:buClrTx/>
              <a:buSzTx/>
              <a:buFontTx/>
              <a:buNone/>
              <a:tabLst/>
              <a:defRPr/>
            </a:pPr>
            <a:r>
              <a:rPr kumimoji="0" lang="nn-NO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p20211221:["2021-12-21", "2021-12-22")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425672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动态分区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黑体"/>
                <a:ea typeface="黑体"/>
                <a:cs typeface="Alibaba PuHuiTi R" pitchFamily="18" charset="-122"/>
                <a:sym typeface="+mn-ea"/>
              </a:rPr>
              <a:t>操作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黑体"/>
                <a:ea typeface="黑体"/>
                <a:cs typeface="Alibaba PuHuiTi R" pitchFamily="18" charset="-122"/>
                <a:sym typeface="+mn-ea"/>
              </a:rPr>
              <a:t>-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黑体"/>
                <a:ea typeface="黑体"/>
                <a:cs typeface="Alibaba PuHuiTi R" pitchFamily="18" charset="-122"/>
                <a:sym typeface="+mn-ea"/>
              </a:rPr>
              <a:t>创建动态分区表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黑体"/>
              <a:ea typeface="黑体"/>
              <a:cs typeface="Alibaba PuHuiTi R" pitchFamily="18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08BA15-AD82-4B5E-8E2B-28BD893FB71D}"/>
              </a:ext>
            </a:extLst>
          </p:cNvPr>
          <p:cNvSpPr txBox="1"/>
          <p:nvPr/>
        </p:nvSpPr>
        <p:spPr>
          <a:xfrm>
            <a:off x="710881" y="2120554"/>
            <a:ext cx="10557510" cy="923330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-- </a:t>
            </a:r>
            <a:r>
              <a:rPr lang="zh-CN" altLang="en-US" sz="18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使用命令查看表下的所有分区： </a:t>
            </a:r>
            <a:endParaRPr lang="en-US" altLang="zh-CN" sz="180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endParaRPr lang="en-US" altLang="zh-CN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show partitions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order_dynamic_partition1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zh-CN" sz="1600">
              <a:effectLst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BFAF45-1498-4575-BDF3-536B61E8E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81" y="3587173"/>
            <a:ext cx="10968068" cy="165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5279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动态分区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操作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创建动态分区表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5BD0EE-D559-420C-8E63-87825DCD6950}"/>
              </a:ext>
            </a:extLst>
          </p:cNvPr>
          <p:cNvSpPr txBox="1"/>
          <p:nvPr/>
        </p:nvSpPr>
        <p:spPr>
          <a:xfrm>
            <a:off x="918795" y="1873091"/>
            <a:ext cx="75569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按星期分区，只保留最近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2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个星期的分区，并且预先创建未来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2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个星期的分区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08BA15-AD82-4B5E-8E2B-28BD893FB71D}"/>
              </a:ext>
            </a:extLst>
          </p:cNvPr>
          <p:cNvSpPr txBox="1"/>
          <p:nvPr/>
        </p:nvSpPr>
        <p:spPr>
          <a:xfrm>
            <a:off x="1024303" y="2280757"/>
            <a:ext cx="8181243" cy="4185761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-- </a:t>
            </a:r>
            <a:r>
              <a:rPr lang="zh-CN" altLang="zh-CN" sz="140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创建一张调度单位为周，保留最近两周的分区数据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CREATE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TABLE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order_dynamic_partition2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id </a:t>
            </a:r>
            <a:r>
              <a:rPr lang="en-US" altLang="zh-CN" sz="14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time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date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money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areaName </a:t>
            </a:r>
            <a:r>
              <a:rPr lang="en-US" altLang="zh-CN" sz="14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varchar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duplicate </a:t>
            </a:r>
            <a:r>
              <a:rPr lang="en-US" altLang="zh-CN" sz="14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key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4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time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PARTITION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BY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RANGE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time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)()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DISTRIBUTED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BY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HASH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buckets </a:t>
            </a:r>
            <a:r>
              <a:rPr lang="en-US" altLang="zh-CN" sz="140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PROPERTIES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"dynamic_partition.enable"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"true"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"dynamic_partition.time_unit"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"WEEK"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"dynamic_partition.start"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"-2"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"dynamic_partition.end"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"2"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"dynamic_partition.prefix"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"p"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“dynamic_partition.buckets”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“10"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51675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动态分区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操作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创建动态分区表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5BD0EE-D559-420C-8E63-87825DCD6950}"/>
              </a:ext>
            </a:extLst>
          </p:cNvPr>
          <p:cNvSpPr txBox="1"/>
          <p:nvPr/>
        </p:nvSpPr>
        <p:spPr>
          <a:xfrm>
            <a:off x="835686" y="1875783"/>
            <a:ext cx="107661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假设当前日期为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2021-12-18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，是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2021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年的第 </a:t>
            </a:r>
            <a:r>
              <a:rPr lang="en-US" altLang="zh-CN" sz="1600">
                <a:solidFill>
                  <a:srgbClr val="262626"/>
                </a:solidFill>
                <a:latin typeface="Calibri"/>
                <a:ea typeface="Alibaba PuHuiTi R" pitchFamily="18" charset="-122"/>
              </a:rPr>
              <a:t>51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周。默认每周起始为星期一。则根于以上规则，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order_dynamic_partition2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会产生以下分区：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08BA15-AD82-4B5E-8E2B-28BD893FB71D}"/>
              </a:ext>
            </a:extLst>
          </p:cNvPr>
          <p:cNvSpPr txBox="1"/>
          <p:nvPr/>
        </p:nvSpPr>
        <p:spPr>
          <a:xfrm>
            <a:off x="918794" y="2633385"/>
            <a:ext cx="8743952" cy="923330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nn-NO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p2021_51: ["2021-12-13 00:00:00", "2021-12-20 00:00:00")</a:t>
            </a:r>
          </a:p>
          <a:p>
            <a:r>
              <a:rPr lang="nn-NO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p2021_52: ["2021-12-20 00:00:00", "2021-12-27 00:00:00")</a:t>
            </a:r>
          </a:p>
          <a:p>
            <a:r>
              <a:rPr lang="nn-NO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p2021_53: ["2021-12-27 00:00:00", "2022-01-03 00:00:00")</a:t>
            </a:r>
          </a:p>
        </p:txBody>
      </p:sp>
    </p:spTree>
    <p:extLst>
      <p:ext uri="{BB962C8B-B14F-4D97-AF65-F5344CB8AC3E}">
        <p14:creationId xmlns:p14="http://schemas.microsoft.com/office/powerpoint/2010/main" val="312591280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动态分区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操作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创建动态分区表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5BD0EE-D559-420C-8E63-87825DCD6950}"/>
              </a:ext>
            </a:extLst>
          </p:cNvPr>
          <p:cNvSpPr txBox="1"/>
          <p:nvPr/>
        </p:nvSpPr>
        <p:spPr>
          <a:xfrm>
            <a:off x="835686" y="1952728"/>
            <a:ext cx="107661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假设当前日期为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2021-12-18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，是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2021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年的第 </a:t>
            </a:r>
            <a:r>
              <a:rPr lang="en-US" altLang="zh-CN" sz="1600">
                <a:solidFill>
                  <a:srgbClr val="262626"/>
                </a:solidFill>
                <a:latin typeface="Calibri"/>
                <a:ea typeface="Alibaba PuHuiTi R" pitchFamily="18" charset="-122"/>
              </a:rPr>
              <a:t>51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周。默认每周起始为星期一。则根于以上规则，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order_dynamic_partition2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会产生以下分区：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08BA15-AD82-4B5E-8E2B-28BD893FB71D}"/>
              </a:ext>
            </a:extLst>
          </p:cNvPr>
          <p:cNvSpPr txBox="1"/>
          <p:nvPr/>
        </p:nvSpPr>
        <p:spPr>
          <a:xfrm>
            <a:off x="918794" y="2819626"/>
            <a:ext cx="8743952" cy="369332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show partitions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order_dynamic_partition2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altLang="zh-CN">
              <a:effectLst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C004C7-88D3-41E7-8F9F-B1ADDC541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94" y="3594191"/>
            <a:ext cx="9262367" cy="144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9999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动态分区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操作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创建动态分区表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5BD0EE-D559-420C-8E63-87825DCD6950}"/>
              </a:ext>
            </a:extLst>
          </p:cNvPr>
          <p:cNvSpPr txBox="1"/>
          <p:nvPr/>
        </p:nvSpPr>
        <p:spPr>
          <a:xfrm>
            <a:off x="918795" y="1873091"/>
            <a:ext cx="10248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600">
                <a:solidFill>
                  <a:srgbClr val="262626"/>
                </a:solidFill>
                <a:latin typeface="Calibri"/>
                <a:ea typeface="Alibaba PuHuiTi R" pitchFamily="18" charset="-122"/>
              </a:rPr>
              <a:t>假设当前日期为</a:t>
            </a:r>
            <a:r>
              <a:rPr lang="en-US" altLang="zh-CN" sz="1600">
                <a:solidFill>
                  <a:srgbClr val="262626"/>
                </a:solidFill>
                <a:latin typeface="Calibri"/>
                <a:ea typeface="Alibaba PuHuiTi R" pitchFamily="18" charset="-122"/>
              </a:rPr>
              <a:t> 2021-12-18</a:t>
            </a:r>
            <a:r>
              <a:rPr lang="zh-CN" altLang="zh-CN" sz="1600">
                <a:solidFill>
                  <a:srgbClr val="262626"/>
                </a:solidFill>
                <a:latin typeface="Calibri"/>
                <a:ea typeface="Alibaba PuHuiTi R" pitchFamily="18" charset="-122"/>
              </a:rPr>
              <a:t>。则根于以上规则，</a:t>
            </a:r>
            <a:r>
              <a:rPr lang="en-US" altLang="zh-CN" sz="1600">
                <a:solidFill>
                  <a:srgbClr val="262626"/>
                </a:solidFill>
                <a:latin typeface="Calibri"/>
                <a:ea typeface="Alibaba PuHuiTi R" pitchFamily="18" charset="-122"/>
              </a:rPr>
              <a:t>order_dynamic_partition3 </a:t>
            </a:r>
            <a:r>
              <a:rPr lang="zh-CN" altLang="zh-CN" sz="1600">
                <a:solidFill>
                  <a:srgbClr val="262626"/>
                </a:solidFill>
                <a:latin typeface="Calibri"/>
                <a:ea typeface="Alibaba PuHuiTi R" pitchFamily="18" charset="-122"/>
              </a:rPr>
              <a:t>会产生以下分区</a:t>
            </a:r>
            <a:r>
              <a:rPr lang="zh-CN" altLang="zh-CN" sz="1800">
                <a:solidFill>
                  <a:srgbClr val="333333"/>
                </a:solidFill>
                <a:effectLst/>
                <a:ea typeface="微软雅黑 Light" panose="020B0502040204020203" pitchFamily="34" charset="-122"/>
                <a:cs typeface="微软雅黑 Light" panose="020B0502040204020203" pitchFamily="34" charset="-122"/>
              </a:rPr>
              <a:t>：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Alibaba PuHuiTi R" pitchFamily="18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08BA15-AD82-4B5E-8E2B-28BD893FB71D}"/>
              </a:ext>
            </a:extLst>
          </p:cNvPr>
          <p:cNvSpPr txBox="1"/>
          <p:nvPr/>
        </p:nvSpPr>
        <p:spPr>
          <a:xfrm>
            <a:off x="1024303" y="2280757"/>
            <a:ext cx="8181243" cy="4185761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-- </a:t>
            </a:r>
            <a:r>
              <a:rPr lang="zh-CN" altLang="zh-CN" sz="140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创建一张调度单位为月，不删除历史数据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CREATE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TABLE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order_dynamic_partition3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id </a:t>
            </a:r>
            <a:r>
              <a:rPr lang="en-US" altLang="zh-CN" sz="14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time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date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money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areaName </a:t>
            </a:r>
            <a:r>
              <a:rPr lang="en-US" altLang="zh-CN" sz="14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varchar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duplicate </a:t>
            </a:r>
            <a:r>
              <a:rPr lang="en-US" altLang="zh-CN" sz="14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key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4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time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PARTITION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BY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RANGE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time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)()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DISTRIBUTED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BY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HASH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buckets </a:t>
            </a:r>
            <a:r>
              <a:rPr lang="en-US" altLang="zh-CN" sz="140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PROPERTIES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"dynamic_partition.enable"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"true"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"dynamic_partition.time_unit"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"MONTH"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"dynamic_partition.end"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"2"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"dynamic_partition.prefix"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"p"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"dynamic_partition.buckets"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"8"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"dynamic_partition.start_day_of_month"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"3"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14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43938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动态分区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操作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创建动态分区表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5BD0EE-D559-420C-8E63-87825DCD6950}"/>
              </a:ext>
            </a:extLst>
          </p:cNvPr>
          <p:cNvSpPr txBox="1"/>
          <p:nvPr/>
        </p:nvSpPr>
        <p:spPr>
          <a:xfrm>
            <a:off x="918795" y="1873091"/>
            <a:ext cx="97256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按月分区，不删除历史分区，并且预先创建未来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2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个月的分区。同时设定以每月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3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号为起始日。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08BA15-AD82-4B5E-8E2B-28BD893FB71D}"/>
              </a:ext>
            </a:extLst>
          </p:cNvPr>
          <p:cNvSpPr txBox="1"/>
          <p:nvPr/>
        </p:nvSpPr>
        <p:spPr>
          <a:xfrm>
            <a:off x="918795" y="2505670"/>
            <a:ext cx="8181243" cy="923330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n-NO" altLang="zh-CN">
                <a:solidFill>
                  <a:srgbClr val="000000"/>
                </a:solidFill>
                <a:latin typeface="Courier New" panose="02070309020205020404" pitchFamily="49" charset="0"/>
              </a:rPr>
              <a:t>p202112: ["2021-12-03", "2022-01-03")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n-NO" altLang="zh-CN">
                <a:solidFill>
                  <a:srgbClr val="000000"/>
                </a:solidFill>
                <a:latin typeface="Courier New" panose="02070309020205020404" pitchFamily="49" charset="0"/>
              </a:rPr>
              <a:t>p202201: ["2022-01-03", "2022-02-03")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n-NO" altLang="zh-CN">
                <a:solidFill>
                  <a:srgbClr val="000000"/>
                </a:solidFill>
                <a:latin typeface="Courier New" panose="02070309020205020404" pitchFamily="49" charset="0"/>
              </a:rPr>
              <a:t>p202202: ["2022-02-03", "2022-03-03")</a:t>
            </a:r>
            <a:endParaRPr lang="zh-CN" altLang="zh-CN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350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Doris</a:t>
            </a:r>
            <a:r>
              <a:rPr>
                <a:sym typeface="+mn-ea"/>
              </a:rPr>
              <a:t>使用场景</a:t>
            </a:r>
            <a:endParaRPr kumimoji="1" lang="zh-CN" altLang="en-US" dirty="0"/>
          </a:p>
        </p:txBody>
      </p:sp>
      <p:sp>
        <p:nvSpPr>
          <p:cNvPr id="11" name="文本占位符 3"/>
          <p:cNvSpPr>
            <a:spLocks noGrp="1"/>
          </p:cNvSpPr>
          <p:nvPr/>
        </p:nvSpPr>
        <p:spPr>
          <a:xfrm>
            <a:off x="1828876" y="1259344"/>
            <a:ext cx="1066038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               </a:t>
            </a:r>
            <a:r>
              <a:rPr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数据源 </a:t>
            </a:r>
            <a:r>
              <a:rPr lang="en-US" altLang="zh-CN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</a:t>
            </a:r>
            <a:r>
              <a:rPr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数据存储         数据分析            数据应用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71" y="1868671"/>
            <a:ext cx="6783200" cy="418084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数据导出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概述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5BD0EE-D559-420C-8E63-87825DCD6950}"/>
              </a:ext>
            </a:extLst>
          </p:cNvPr>
          <p:cNvSpPr txBox="1"/>
          <p:nvPr/>
        </p:nvSpPr>
        <p:spPr>
          <a:xfrm>
            <a:off x="918795" y="1873091"/>
            <a:ext cx="97256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数据导出（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Export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）是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Doris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提供的一种将数据导出的功能。该功能可以将用户指定的表或分区的数据，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以文本的格式，通过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Broker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进程导出到远端存储上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，如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HDFS/BOS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等。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234D64-9C75-48B0-B23B-DAD2B0C2B203}"/>
              </a:ext>
            </a:extLst>
          </p:cNvPr>
          <p:cNvSpPr txBox="1"/>
          <p:nvPr/>
        </p:nvSpPr>
        <p:spPr>
          <a:xfrm>
            <a:off x="798804" y="2430355"/>
            <a:ext cx="6128238" cy="422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6225" indent="-276225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/>
            </a:pPr>
            <a:r>
              <a:rPr lang="zh-CN" altLang="zh-CN" sz="1600">
                <a:solidFill>
                  <a:srgbClr val="262626"/>
                </a:solidFill>
                <a:ea typeface="Alibaba PuHuiTi R" pitchFamily="18" charset="-122"/>
              </a:rPr>
              <a:t>使用示例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7636456-491E-4453-A93D-B1572BFE2E5F}"/>
              </a:ext>
            </a:extLst>
          </p:cNvPr>
          <p:cNvSpPr txBox="1"/>
          <p:nvPr/>
        </p:nvSpPr>
        <p:spPr>
          <a:xfrm>
            <a:off x="1068264" y="2865499"/>
            <a:ext cx="61282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60"/>
              </a:spcBef>
              <a:spcAft>
                <a:spcPts val="1560"/>
              </a:spcAft>
            </a:pPr>
            <a:r>
              <a:rPr lang="en-US" altLang="zh-CN" sz="1600">
                <a:solidFill>
                  <a:srgbClr val="262626"/>
                </a:solidFill>
                <a:latin typeface="Calibri"/>
                <a:ea typeface="Alibaba PuHuiTi R" pitchFamily="18" charset="-122"/>
              </a:rPr>
              <a:t>Export </a:t>
            </a:r>
            <a:r>
              <a:rPr lang="zh-CN" altLang="zh-CN" sz="1600">
                <a:solidFill>
                  <a:srgbClr val="262626"/>
                </a:solidFill>
                <a:latin typeface="Calibri"/>
                <a:ea typeface="Alibaba PuHuiTi R" pitchFamily="18" charset="-122"/>
              </a:rPr>
              <a:t>的详细命令可以通过</a:t>
            </a:r>
            <a:r>
              <a:rPr lang="en-US" altLang="zh-CN" sz="1600">
                <a:solidFill>
                  <a:srgbClr val="262626"/>
                </a:solidFill>
                <a:latin typeface="Calibri"/>
                <a:ea typeface="Alibaba PuHuiTi R" pitchFamily="18" charset="-122"/>
              </a:rPr>
              <a:t> HELP EXPORT; </a:t>
            </a:r>
            <a:r>
              <a:rPr lang="zh-CN" altLang="zh-CN" sz="1600">
                <a:solidFill>
                  <a:srgbClr val="262626"/>
                </a:solidFill>
                <a:latin typeface="Calibri"/>
                <a:ea typeface="Alibaba PuHuiTi R" pitchFamily="18" charset="-122"/>
              </a:rPr>
              <a:t>。举例如下：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9CAEBD3-F19B-408E-8D47-000D0B7C0EDB}"/>
              </a:ext>
            </a:extLst>
          </p:cNvPr>
          <p:cNvSpPr txBox="1"/>
          <p:nvPr/>
        </p:nvSpPr>
        <p:spPr>
          <a:xfrm>
            <a:off x="1138602" y="3201307"/>
            <a:ext cx="6128238" cy="3539430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EXPORT </a:t>
            </a:r>
            <a:r>
              <a:rPr lang="en-US" altLang="zh-CN" sz="16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TABLE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db1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tbl1 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PARTITION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p1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p2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TO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"hdfs://host/path/to/export/"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PROPERTIES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"column_separator"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6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","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"exec_mem_limit"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6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"2147483648"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"timeout"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"3600"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WITH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BROKER </a:t>
            </a:r>
            <a:r>
              <a:rPr lang="en-US" altLang="zh-CN" sz="16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"hdfs"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"username"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"user"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"password"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"passwd"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48556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数据导出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导出参数解释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BBE7F4E-6E6B-4CA8-BB78-438A2C200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22759"/>
              </p:ext>
            </p:extLst>
          </p:nvPr>
        </p:nvGraphicFramePr>
        <p:xfrm>
          <a:off x="1154195" y="2110977"/>
          <a:ext cx="8455797" cy="33911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3329">
                  <a:extLst>
                    <a:ext uri="{9D8B030D-6E8A-4147-A177-3AD203B41FA5}">
                      <a16:colId xmlns:a16="http://schemas.microsoft.com/office/drawing/2014/main" val="4007491200"/>
                    </a:ext>
                  </a:extLst>
                </a:gridCol>
                <a:gridCol w="6412468">
                  <a:extLst>
                    <a:ext uri="{9D8B030D-6E8A-4147-A177-3AD203B41FA5}">
                      <a16:colId xmlns:a16="http://schemas.microsoft.com/office/drawing/2014/main" val="560847259"/>
                    </a:ext>
                  </a:extLst>
                </a:gridCol>
              </a:tblGrid>
              <a:tr h="565187">
                <a:tc>
                  <a:txBody>
                    <a:bodyPr/>
                    <a:lstStyle/>
                    <a:p>
                      <a:pPr algn="ctr">
                        <a:spcBef>
                          <a:spcPts val="1560"/>
                        </a:spcBef>
                        <a:spcAft>
                          <a:spcPts val="1560"/>
                        </a:spcAft>
                      </a:pPr>
                      <a:r>
                        <a:rPr lang="en-US" altLang="zh-CN" sz="16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zh-CN" altLang="en-US" sz="16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参数</a:t>
                      </a:r>
                      <a:endParaRPr lang="zh-CN" sz="16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560"/>
                        </a:spcBef>
                        <a:spcAft>
                          <a:spcPts val="1560"/>
                        </a:spcAft>
                      </a:pPr>
                      <a:r>
                        <a:rPr lang="zh-CN" altLang="en-US" sz="16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解释</a:t>
                      </a:r>
                      <a:endParaRPr lang="zh-CN" sz="16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6505731"/>
                  </a:ext>
                </a:extLst>
              </a:tr>
              <a:tr h="565187">
                <a:tc>
                  <a:txBody>
                    <a:bodyPr/>
                    <a:lstStyle/>
                    <a:p>
                      <a:pPr algn="l">
                        <a:spcBef>
                          <a:spcPts val="1560"/>
                        </a:spcBef>
                        <a:spcAft>
                          <a:spcPts val="1560"/>
                        </a:spcAft>
                      </a:pPr>
                      <a:r>
                        <a:rPr lang="en-US" sz="1600">
                          <a:effectLst/>
                        </a:rPr>
                        <a:t>column_separator</a:t>
                      </a:r>
                      <a:endParaRPr lang="zh-CN" sz="16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560"/>
                        </a:spcBef>
                        <a:spcAft>
                          <a:spcPts val="1560"/>
                        </a:spcAft>
                      </a:pPr>
                      <a:r>
                        <a:rPr lang="zh-CN" sz="1600">
                          <a:effectLst/>
                        </a:rPr>
                        <a:t>列分隔符。默认为</a:t>
                      </a:r>
                      <a:r>
                        <a:rPr lang="en-US" sz="1600">
                          <a:effectLst/>
                        </a:rPr>
                        <a:t> \t</a:t>
                      </a:r>
                      <a:endParaRPr lang="zh-CN" sz="16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5798267"/>
                  </a:ext>
                </a:extLst>
              </a:tr>
              <a:tr h="565187">
                <a:tc>
                  <a:txBody>
                    <a:bodyPr/>
                    <a:lstStyle/>
                    <a:p>
                      <a:pPr algn="l">
                        <a:spcBef>
                          <a:spcPts val="1560"/>
                        </a:spcBef>
                        <a:spcAft>
                          <a:spcPts val="1560"/>
                        </a:spcAft>
                      </a:pPr>
                      <a:r>
                        <a:rPr lang="en-US" sz="1600">
                          <a:effectLst/>
                        </a:rPr>
                        <a:t>line_delimiter</a:t>
                      </a:r>
                      <a:endParaRPr lang="zh-CN" sz="16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560"/>
                        </a:spcBef>
                        <a:spcAft>
                          <a:spcPts val="1560"/>
                        </a:spcAft>
                      </a:pPr>
                      <a:r>
                        <a:rPr lang="zh-CN" sz="1600">
                          <a:effectLst/>
                        </a:rPr>
                        <a:t>行分隔符。默认为</a:t>
                      </a:r>
                      <a:r>
                        <a:rPr lang="en-US" sz="1600">
                          <a:effectLst/>
                        </a:rPr>
                        <a:t> \n</a:t>
                      </a:r>
                      <a:endParaRPr lang="zh-CN" sz="16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6467126"/>
                  </a:ext>
                </a:extLst>
              </a:tr>
              <a:tr h="565187">
                <a:tc>
                  <a:txBody>
                    <a:bodyPr/>
                    <a:lstStyle/>
                    <a:p>
                      <a:pPr algn="l">
                        <a:spcBef>
                          <a:spcPts val="1560"/>
                        </a:spcBef>
                        <a:spcAft>
                          <a:spcPts val="1560"/>
                        </a:spcAft>
                      </a:pPr>
                      <a:r>
                        <a:rPr lang="en-US" sz="1600">
                          <a:effectLst/>
                        </a:rPr>
                        <a:t>exec_mem_limit</a:t>
                      </a:r>
                      <a:endParaRPr lang="zh-CN" sz="16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560"/>
                        </a:spcBef>
                        <a:spcAft>
                          <a:spcPts val="1560"/>
                        </a:spcAft>
                      </a:pPr>
                      <a:r>
                        <a:rPr lang="zh-CN" sz="1600">
                          <a:effectLst/>
                        </a:rPr>
                        <a:t>表示</a:t>
                      </a:r>
                      <a:r>
                        <a:rPr lang="en-US" sz="1600">
                          <a:effectLst/>
                        </a:rPr>
                        <a:t> Export </a:t>
                      </a:r>
                      <a:r>
                        <a:rPr lang="zh-CN" sz="1600">
                          <a:effectLst/>
                        </a:rPr>
                        <a:t>作业中，一个查询计划在单个</a:t>
                      </a:r>
                      <a:r>
                        <a:rPr lang="en-US" sz="1600">
                          <a:effectLst/>
                        </a:rPr>
                        <a:t> BE </a:t>
                      </a:r>
                      <a:r>
                        <a:rPr lang="zh-CN" sz="1600">
                          <a:effectLst/>
                        </a:rPr>
                        <a:t>上的内存使用限制。默认</a:t>
                      </a:r>
                      <a:r>
                        <a:rPr lang="en-US" sz="1600">
                          <a:effectLst/>
                        </a:rPr>
                        <a:t> 2GB</a:t>
                      </a:r>
                      <a:r>
                        <a:rPr lang="zh-CN" sz="1600">
                          <a:effectLst/>
                        </a:rPr>
                        <a:t>。单位字节</a:t>
                      </a:r>
                      <a:endParaRPr lang="zh-CN" sz="16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6097791"/>
                  </a:ext>
                </a:extLst>
              </a:tr>
              <a:tr h="565187">
                <a:tc>
                  <a:txBody>
                    <a:bodyPr/>
                    <a:lstStyle/>
                    <a:p>
                      <a:pPr algn="l">
                        <a:spcBef>
                          <a:spcPts val="1560"/>
                        </a:spcBef>
                        <a:spcAft>
                          <a:spcPts val="1560"/>
                        </a:spcAft>
                      </a:pPr>
                      <a:r>
                        <a:rPr lang="en-US" sz="1600">
                          <a:effectLst/>
                        </a:rPr>
                        <a:t>timeout</a:t>
                      </a:r>
                      <a:endParaRPr lang="zh-CN" sz="16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560"/>
                        </a:spcBef>
                        <a:spcAft>
                          <a:spcPts val="1560"/>
                        </a:spcAft>
                      </a:pPr>
                      <a:r>
                        <a:rPr lang="zh-CN" sz="1600">
                          <a:effectLst/>
                        </a:rPr>
                        <a:t>作业超时时间。默认</a:t>
                      </a:r>
                      <a:r>
                        <a:rPr lang="en-US" sz="1600">
                          <a:effectLst/>
                        </a:rPr>
                        <a:t> 2</a:t>
                      </a:r>
                      <a:r>
                        <a:rPr lang="zh-CN" sz="1600">
                          <a:effectLst/>
                        </a:rPr>
                        <a:t>小时。单位秒</a:t>
                      </a:r>
                      <a:endParaRPr lang="zh-CN" sz="16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8573711"/>
                  </a:ext>
                </a:extLst>
              </a:tr>
              <a:tr h="565187">
                <a:tc>
                  <a:txBody>
                    <a:bodyPr/>
                    <a:lstStyle/>
                    <a:p>
                      <a:pPr algn="l">
                        <a:spcBef>
                          <a:spcPts val="1560"/>
                        </a:spcBef>
                        <a:spcAft>
                          <a:spcPts val="1560"/>
                        </a:spcAft>
                      </a:pPr>
                      <a:r>
                        <a:rPr lang="en-US" sz="1600">
                          <a:effectLst/>
                        </a:rPr>
                        <a:t>tablet_num_per_task</a:t>
                      </a:r>
                      <a:endParaRPr lang="zh-CN" sz="16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560"/>
                        </a:spcBef>
                        <a:spcAft>
                          <a:spcPts val="1560"/>
                        </a:spcAft>
                      </a:pPr>
                      <a:r>
                        <a:rPr lang="zh-CN" sz="1600">
                          <a:effectLst/>
                        </a:rPr>
                        <a:t>每个查询计划分配的最大分片数。默认为</a:t>
                      </a:r>
                      <a:r>
                        <a:rPr lang="en-US" sz="1600">
                          <a:effectLst/>
                        </a:rPr>
                        <a:t> 5</a:t>
                      </a:r>
                      <a:endParaRPr lang="zh-CN" sz="16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88354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60302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数据导出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操作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13217F-59CE-4D92-97CF-164C00DC3784}"/>
              </a:ext>
            </a:extLst>
          </p:cNvPr>
          <p:cNvSpPr txBox="1"/>
          <p:nvPr/>
        </p:nvSpPr>
        <p:spPr>
          <a:xfrm>
            <a:off x="901211" y="1873091"/>
            <a:ext cx="6128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查询</a:t>
            </a:r>
            <a:r>
              <a:rPr lang="en-US" altLang="zh-CN"/>
              <a:t>site_visit</a:t>
            </a:r>
            <a:r>
              <a:rPr lang="zh-CN" altLang="en-US"/>
              <a:t>表数据，将</a:t>
            </a:r>
            <a:r>
              <a:rPr lang="en-US" altLang="zh-CN"/>
              <a:t>site_visit</a:t>
            </a:r>
            <a:r>
              <a:rPr lang="zh-CN" altLang="en-US"/>
              <a:t>表的数据导入到</a:t>
            </a:r>
            <a:r>
              <a:rPr lang="en-US" altLang="zh-CN"/>
              <a:t>hdfs</a:t>
            </a:r>
            <a:r>
              <a:rPr lang="zh-CN" altLang="en-US"/>
              <a:t>中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DE4E321-056F-47AF-9879-47857951A458}"/>
              </a:ext>
            </a:extLst>
          </p:cNvPr>
          <p:cNvSpPr txBox="1"/>
          <p:nvPr/>
        </p:nvSpPr>
        <p:spPr>
          <a:xfrm>
            <a:off x="997926" y="2456753"/>
            <a:ext cx="6128238" cy="369332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site_visit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altLang="zh-CN">
              <a:effectLst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24011E1-893B-468B-864A-54F3EF9A0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04" y="3508746"/>
            <a:ext cx="7947508" cy="1575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1" name="图片 19">
            <a:extLst>
              <a:ext uri="{FF2B5EF4-FFF2-40B4-BE49-F238E27FC236}">
                <a16:creationId xmlns:a16="http://schemas.microsoft.com/office/drawing/2014/main" id="{4946AAC8-38C7-4891-9300-960B1BE24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577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8776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数据导出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操作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13217F-59CE-4D92-97CF-164C00DC3784}"/>
              </a:ext>
            </a:extLst>
          </p:cNvPr>
          <p:cNvSpPr txBox="1"/>
          <p:nvPr/>
        </p:nvSpPr>
        <p:spPr>
          <a:xfrm>
            <a:off x="901211" y="1873091"/>
            <a:ext cx="6128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执行导出作业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DE4E321-056F-47AF-9879-47857951A458}"/>
              </a:ext>
            </a:extLst>
          </p:cNvPr>
          <p:cNvSpPr txBox="1"/>
          <p:nvPr/>
        </p:nvSpPr>
        <p:spPr>
          <a:xfrm>
            <a:off x="997926" y="2456753"/>
            <a:ext cx="6128238" cy="1754326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EXPORT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TABLE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test_db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site_visit 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TO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"hdfs://node01:8020/datas/output"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WITH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BROKER 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"broker_10_20_30"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"username"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"root"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"password"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"123456"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580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数据导出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操作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13217F-59CE-4D92-97CF-164C00DC3784}"/>
              </a:ext>
            </a:extLst>
          </p:cNvPr>
          <p:cNvSpPr txBox="1"/>
          <p:nvPr/>
        </p:nvSpPr>
        <p:spPr>
          <a:xfrm>
            <a:off x="901211" y="1873091"/>
            <a:ext cx="6128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查看导出作业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DE4E321-056F-47AF-9879-47857951A458}"/>
              </a:ext>
            </a:extLst>
          </p:cNvPr>
          <p:cNvSpPr txBox="1"/>
          <p:nvPr/>
        </p:nvSpPr>
        <p:spPr>
          <a:xfrm>
            <a:off x="997926" y="2456753"/>
            <a:ext cx="6128238" cy="369332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show export;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502352-04B0-41EA-AAE9-C74092204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63" y="3552324"/>
            <a:ext cx="10714074" cy="127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7042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数据导出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操作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13217F-59CE-4D92-97CF-164C00DC3784}"/>
              </a:ext>
            </a:extLst>
          </p:cNvPr>
          <p:cNvSpPr txBox="1"/>
          <p:nvPr/>
        </p:nvSpPr>
        <p:spPr>
          <a:xfrm>
            <a:off x="901211" y="1873091"/>
            <a:ext cx="6128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查看导出作业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4D6F6F-19DF-4322-98B7-4242DA125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11" y="2341422"/>
            <a:ext cx="9544493" cy="419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8414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数据导出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5686" y="13559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操作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BBE7F4E-6E6B-4CA8-BB78-438A2C200D85}"/>
              </a:ext>
            </a:extLst>
          </p:cNvPr>
          <p:cNvGraphicFramePr>
            <a:graphicFrameLocks noGrp="1"/>
          </p:cNvGraphicFramePr>
          <p:nvPr/>
        </p:nvGraphicFramePr>
        <p:xfrm>
          <a:off x="1154195" y="2110977"/>
          <a:ext cx="8455797" cy="33911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3329">
                  <a:extLst>
                    <a:ext uri="{9D8B030D-6E8A-4147-A177-3AD203B41FA5}">
                      <a16:colId xmlns:a16="http://schemas.microsoft.com/office/drawing/2014/main" val="4007491200"/>
                    </a:ext>
                  </a:extLst>
                </a:gridCol>
                <a:gridCol w="6412468">
                  <a:extLst>
                    <a:ext uri="{9D8B030D-6E8A-4147-A177-3AD203B41FA5}">
                      <a16:colId xmlns:a16="http://schemas.microsoft.com/office/drawing/2014/main" val="560847259"/>
                    </a:ext>
                  </a:extLst>
                </a:gridCol>
              </a:tblGrid>
              <a:tr h="565187">
                <a:tc>
                  <a:txBody>
                    <a:bodyPr/>
                    <a:lstStyle/>
                    <a:p>
                      <a:pPr algn="ctr">
                        <a:spcBef>
                          <a:spcPts val="1560"/>
                        </a:spcBef>
                        <a:spcAft>
                          <a:spcPts val="1560"/>
                        </a:spcAft>
                      </a:pPr>
                      <a:r>
                        <a:rPr lang="en-US" altLang="zh-CN" sz="16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zh-CN" altLang="en-US" sz="16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参数</a:t>
                      </a:r>
                      <a:endParaRPr lang="zh-CN" sz="16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560"/>
                        </a:spcBef>
                        <a:spcAft>
                          <a:spcPts val="1560"/>
                        </a:spcAft>
                      </a:pPr>
                      <a:r>
                        <a:rPr lang="zh-CN" altLang="en-US" sz="16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解释</a:t>
                      </a:r>
                      <a:endParaRPr lang="zh-CN" sz="16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6505731"/>
                  </a:ext>
                </a:extLst>
              </a:tr>
              <a:tr h="565187">
                <a:tc>
                  <a:txBody>
                    <a:bodyPr/>
                    <a:lstStyle/>
                    <a:p>
                      <a:pPr algn="l">
                        <a:spcBef>
                          <a:spcPts val="1560"/>
                        </a:spcBef>
                        <a:spcAft>
                          <a:spcPts val="1560"/>
                        </a:spcAft>
                      </a:pPr>
                      <a:r>
                        <a:rPr lang="en-US" sz="1600">
                          <a:effectLst/>
                        </a:rPr>
                        <a:t>column_separator</a:t>
                      </a:r>
                      <a:endParaRPr lang="zh-CN" sz="16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560"/>
                        </a:spcBef>
                        <a:spcAft>
                          <a:spcPts val="1560"/>
                        </a:spcAft>
                      </a:pPr>
                      <a:r>
                        <a:rPr lang="zh-CN" sz="1600">
                          <a:effectLst/>
                        </a:rPr>
                        <a:t>列分隔符。默认为</a:t>
                      </a:r>
                      <a:r>
                        <a:rPr lang="en-US" sz="1600">
                          <a:effectLst/>
                        </a:rPr>
                        <a:t> \t</a:t>
                      </a:r>
                      <a:endParaRPr lang="zh-CN" sz="16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5798267"/>
                  </a:ext>
                </a:extLst>
              </a:tr>
              <a:tr h="565187">
                <a:tc>
                  <a:txBody>
                    <a:bodyPr/>
                    <a:lstStyle/>
                    <a:p>
                      <a:pPr algn="l">
                        <a:spcBef>
                          <a:spcPts val="1560"/>
                        </a:spcBef>
                        <a:spcAft>
                          <a:spcPts val="1560"/>
                        </a:spcAft>
                      </a:pPr>
                      <a:r>
                        <a:rPr lang="en-US" sz="1600">
                          <a:effectLst/>
                        </a:rPr>
                        <a:t>line_delimiter</a:t>
                      </a:r>
                      <a:endParaRPr lang="zh-CN" sz="16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560"/>
                        </a:spcBef>
                        <a:spcAft>
                          <a:spcPts val="1560"/>
                        </a:spcAft>
                      </a:pPr>
                      <a:r>
                        <a:rPr lang="zh-CN" sz="1600">
                          <a:effectLst/>
                        </a:rPr>
                        <a:t>行分隔符。默认为</a:t>
                      </a:r>
                      <a:r>
                        <a:rPr lang="en-US" sz="1600">
                          <a:effectLst/>
                        </a:rPr>
                        <a:t> \n</a:t>
                      </a:r>
                      <a:endParaRPr lang="zh-CN" sz="16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6467126"/>
                  </a:ext>
                </a:extLst>
              </a:tr>
              <a:tr h="565187">
                <a:tc>
                  <a:txBody>
                    <a:bodyPr/>
                    <a:lstStyle/>
                    <a:p>
                      <a:pPr algn="l">
                        <a:spcBef>
                          <a:spcPts val="1560"/>
                        </a:spcBef>
                        <a:spcAft>
                          <a:spcPts val="1560"/>
                        </a:spcAft>
                      </a:pPr>
                      <a:r>
                        <a:rPr lang="en-US" sz="1600">
                          <a:effectLst/>
                        </a:rPr>
                        <a:t>exec_mem_limit</a:t>
                      </a:r>
                      <a:endParaRPr lang="zh-CN" sz="16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560"/>
                        </a:spcBef>
                        <a:spcAft>
                          <a:spcPts val="1560"/>
                        </a:spcAft>
                      </a:pPr>
                      <a:r>
                        <a:rPr lang="zh-CN" sz="1600">
                          <a:effectLst/>
                        </a:rPr>
                        <a:t>表示</a:t>
                      </a:r>
                      <a:r>
                        <a:rPr lang="en-US" sz="1600">
                          <a:effectLst/>
                        </a:rPr>
                        <a:t> Export </a:t>
                      </a:r>
                      <a:r>
                        <a:rPr lang="zh-CN" sz="1600">
                          <a:effectLst/>
                        </a:rPr>
                        <a:t>作业中，一个查询计划在单个</a:t>
                      </a:r>
                      <a:r>
                        <a:rPr lang="en-US" sz="1600">
                          <a:effectLst/>
                        </a:rPr>
                        <a:t> BE </a:t>
                      </a:r>
                      <a:r>
                        <a:rPr lang="zh-CN" sz="1600">
                          <a:effectLst/>
                        </a:rPr>
                        <a:t>上的内存使用限制。默认</a:t>
                      </a:r>
                      <a:r>
                        <a:rPr lang="en-US" sz="1600">
                          <a:effectLst/>
                        </a:rPr>
                        <a:t> 2GB</a:t>
                      </a:r>
                      <a:r>
                        <a:rPr lang="zh-CN" sz="1600">
                          <a:effectLst/>
                        </a:rPr>
                        <a:t>。单位字节</a:t>
                      </a:r>
                      <a:endParaRPr lang="zh-CN" sz="16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6097791"/>
                  </a:ext>
                </a:extLst>
              </a:tr>
              <a:tr h="565187">
                <a:tc>
                  <a:txBody>
                    <a:bodyPr/>
                    <a:lstStyle/>
                    <a:p>
                      <a:pPr algn="l">
                        <a:spcBef>
                          <a:spcPts val="1560"/>
                        </a:spcBef>
                        <a:spcAft>
                          <a:spcPts val="1560"/>
                        </a:spcAft>
                      </a:pPr>
                      <a:r>
                        <a:rPr lang="en-US" sz="1600">
                          <a:effectLst/>
                        </a:rPr>
                        <a:t>timeout</a:t>
                      </a:r>
                      <a:endParaRPr lang="zh-CN" sz="16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560"/>
                        </a:spcBef>
                        <a:spcAft>
                          <a:spcPts val="1560"/>
                        </a:spcAft>
                      </a:pPr>
                      <a:r>
                        <a:rPr lang="zh-CN" sz="1600">
                          <a:effectLst/>
                        </a:rPr>
                        <a:t>作业超时时间。默认</a:t>
                      </a:r>
                      <a:r>
                        <a:rPr lang="en-US" sz="1600">
                          <a:effectLst/>
                        </a:rPr>
                        <a:t> 2</a:t>
                      </a:r>
                      <a:r>
                        <a:rPr lang="zh-CN" sz="1600">
                          <a:effectLst/>
                        </a:rPr>
                        <a:t>小时。单位秒</a:t>
                      </a:r>
                      <a:endParaRPr lang="zh-CN" sz="16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8573711"/>
                  </a:ext>
                </a:extLst>
              </a:tr>
              <a:tr h="565187">
                <a:tc>
                  <a:txBody>
                    <a:bodyPr/>
                    <a:lstStyle/>
                    <a:p>
                      <a:pPr algn="l">
                        <a:spcBef>
                          <a:spcPts val="1560"/>
                        </a:spcBef>
                        <a:spcAft>
                          <a:spcPts val="1560"/>
                        </a:spcAft>
                      </a:pPr>
                      <a:r>
                        <a:rPr lang="en-US" sz="1600">
                          <a:effectLst/>
                        </a:rPr>
                        <a:t>tablet_num_per_task</a:t>
                      </a:r>
                      <a:endParaRPr lang="zh-CN" sz="16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560"/>
                        </a:spcBef>
                        <a:spcAft>
                          <a:spcPts val="1560"/>
                        </a:spcAft>
                      </a:pPr>
                      <a:r>
                        <a:rPr lang="zh-CN" sz="1600">
                          <a:effectLst/>
                        </a:rPr>
                        <a:t>每个查询计划分配的最大分片数。默认为</a:t>
                      </a:r>
                      <a:r>
                        <a:rPr lang="en-US" sz="1600">
                          <a:effectLst/>
                        </a:rPr>
                        <a:t> 5</a:t>
                      </a:r>
                      <a:endParaRPr lang="zh-CN" sz="16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88354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38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en-US" altLang="zh-CN">
                <a:sym typeface="+mn-ea"/>
              </a:rPr>
              <a:t>Colocation Join</a:t>
            </a: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8086" y="2644955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原理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E09829-B0D3-4CC8-814E-8CC9CAAD28AA}"/>
              </a:ext>
            </a:extLst>
          </p:cNvPr>
          <p:cNvSpPr txBox="1"/>
          <p:nvPr/>
        </p:nvSpPr>
        <p:spPr>
          <a:xfrm>
            <a:off x="1065913" y="1962558"/>
            <a:ext cx="9736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156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Colocation Join </a:t>
            </a:r>
            <a:r>
              <a:rPr lang="zh-CN" altLang="zh-CN">
                <a:solidFill>
                  <a:prstClr val="black"/>
                </a:solidFill>
                <a:latin typeface="Calibri"/>
                <a:ea typeface="黑体"/>
              </a:rPr>
              <a:t>是在 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Doris 0.9 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版本</a:t>
            </a:r>
            <a:r>
              <a:rPr lang="zh-CN" altLang="zh-CN">
                <a:solidFill>
                  <a:prstClr val="black"/>
                </a:solidFill>
                <a:latin typeface="Calibri"/>
                <a:ea typeface="黑体"/>
              </a:rPr>
              <a:t>中引入的新功能。旨在为某些</a:t>
            </a:r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 Join </a:t>
            </a:r>
            <a:r>
              <a:rPr lang="zh-CN" altLang="zh-CN">
                <a:solidFill>
                  <a:prstClr val="black"/>
                </a:solidFill>
                <a:latin typeface="Calibri"/>
                <a:ea typeface="黑体"/>
              </a:rPr>
              <a:t>查询提供本地性优化，来减少数据在节点间的传输耗时，加速查询。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75E84F-8D0A-4636-94D6-AF689792B6C4}"/>
              </a:ext>
            </a:extLst>
          </p:cNvPr>
          <p:cNvSpPr txBox="1"/>
          <p:nvPr/>
        </p:nvSpPr>
        <p:spPr>
          <a:xfrm>
            <a:off x="988086" y="1508301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概述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DF2F5F-B3B3-430C-AA0E-451C391BFA38}"/>
              </a:ext>
            </a:extLst>
          </p:cNvPr>
          <p:cNvSpPr txBox="1"/>
          <p:nvPr/>
        </p:nvSpPr>
        <p:spPr>
          <a:xfrm>
            <a:off x="1065913" y="3248068"/>
            <a:ext cx="108106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Colocation Join </a:t>
            </a:r>
            <a:r>
              <a:rPr lang="zh-CN" altLang="en-US">
                <a:solidFill>
                  <a:prstClr val="black"/>
                </a:solidFill>
                <a:latin typeface="Calibri"/>
                <a:ea typeface="黑体"/>
              </a:rPr>
              <a:t>功能，是将一组拥有相同</a:t>
            </a:r>
            <a:r>
              <a:rPr lang="en-US" altLang="zh-CN">
                <a:solidFill>
                  <a:prstClr val="black"/>
                </a:solidFill>
                <a:latin typeface="Calibri"/>
                <a:ea typeface="黑体"/>
                <a:sym typeface="+mn-ea"/>
              </a:rPr>
              <a:t>Colocation  Group Schema</a:t>
            </a:r>
            <a:r>
              <a:rPr lang="zh-CN" altLang="en-US">
                <a:solidFill>
                  <a:prstClr val="black"/>
                </a:solidFill>
                <a:latin typeface="Calibri"/>
                <a:ea typeface="黑体"/>
              </a:rPr>
              <a:t>的 </a:t>
            </a:r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Table </a:t>
            </a:r>
            <a:r>
              <a:rPr lang="zh-CN" altLang="en-US">
                <a:solidFill>
                  <a:prstClr val="black"/>
                </a:solidFill>
                <a:latin typeface="Calibri"/>
                <a:ea typeface="黑体"/>
              </a:rPr>
              <a:t>组成一个</a:t>
            </a:r>
            <a:r>
              <a:rPr lang="en-US" altLang="zh-CN">
                <a:solidFill>
                  <a:prstClr val="black"/>
                </a:solidFill>
                <a:latin typeface="Calibri"/>
                <a:ea typeface="黑体"/>
                <a:sym typeface="+mn-ea"/>
              </a:rPr>
              <a:t>Colocation  Group</a:t>
            </a:r>
            <a:r>
              <a:rPr lang="zh-CN" altLang="en-US">
                <a:solidFill>
                  <a:prstClr val="black"/>
                </a:solidFill>
                <a:latin typeface="Calibri"/>
                <a:ea typeface="黑体"/>
              </a:rPr>
              <a:t>。并保证这些 </a:t>
            </a:r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Table </a:t>
            </a:r>
            <a:r>
              <a:rPr lang="zh-CN" altLang="en-US">
                <a:solidFill>
                  <a:prstClr val="black"/>
                </a:solidFill>
                <a:latin typeface="Calibri"/>
                <a:ea typeface="黑体"/>
              </a:rPr>
              <a:t>对应的数据分片会落在同一个 </a:t>
            </a:r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BE </a:t>
            </a:r>
            <a:r>
              <a:rPr lang="zh-CN" altLang="en-US">
                <a:solidFill>
                  <a:prstClr val="black"/>
                </a:solidFill>
                <a:latin typeface="Calibri"/>
                <a:ea typeface="黑体"/>
              </a:rPr>
              <a:t>节点上。使得当 </a:t>
            </a:r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CG </a:t>
            </a:r>
            <a:r>
              <a:rPr lang="zh-CN" altLang="en-US">
                <a:solidFill>
                  <a:prstClr val="black"/>
                </a:solidFill>
                <a:latin typeface="Calibri"/>
                <a:ea typeface="黑体"/>
              </a:rPr>
              <a:t>内的表进行分桶列上的 </a:t>
            </a:r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Join </a:t>
            </a:r>
            <a:r>
              <a:rPr lang="zh-CN" altLang="en-US">
                <a:solidFill>
                  <a:prstClr val="black"/>
                </a:solidFill>
                <a:latin typeface="Calibri"/>
                <a:ea typeface="黑体"/>
              </a:rPr>
              <a:t>操作时，可以通过直接进行本地数据 </a:t>
            </a:r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Join</a:t>
            </a:r>
            <a:r>
              <a:rPr lang="zh-CN" altLang="en-US">
                <a:solidFill>
                  <a:prstClr val="black"/>
                </a:solidFill>
                <a:latin typeface="Calibri"/>
                <a:ea typeface="黑体"/>
              </a:rPr>
              <a:t>，减少数据在节点间的传输耗时。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>
              <a:solidFill>
                <a:prstClr val="black"/>
              </a:solidFill>
              <a:latin typeface="Calibri"/>
              <a:ea typeface="黑体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3427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en-US" altLang="zh-CN">
                <a:sym typeface="+mn-ea"/>
              </a:rPr>
              <a:t>Colocation Join</a:t>
            </a: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44124" y="1598670"/>
            <a:ext cx="10557510" cy="83676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600" b="1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使用限制：</a:t>
            </a:r>
          </a:p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DF2F5F-B3B3-430C-AA0E-451C391BFA38}"/>
              </a:ext>
            </a:extLst>
          </p:cNvPr>
          <p:cNvSpPr txBox="1"/>
          <p:nvPr/>
        </p:nvSpPr>
        <p:spPr>
          <a:xfrm>
            <a:off x="1232967" y="2342461"/>
            <a:ext cx="108106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1</a:t>
            </a:r>
            <a:r>
              <a:rPr lang="zh-CN" altLang="en-US"/>
              <a:t>、建表时两张表的分桶列和数量需要完全一致，并且桶的个数也需要一致</a:t>
            </a:r>
            <a:endParaRPr lang="en-US" altLang="zh-CN"/>
          </a:p>
          <a:p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、副本数，两张表的所有分区和副本数需要一致</a:t>
            </a:r>
          </a:p>
        </p:txBody>
      </p:sp>
    </p:spTree>
    <p:extLst>
      <p:ext uri="{BB962C8B-B14F-4D97-AF65-F5344CB8AC3E}">
        <p14:creationId xmlns:p14="http://schemas.microsoft.com/office/powerpoint/2010/main" val="275929356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en-US" altLang="zh-CN">
                <a:sym typeface="+mn-ea"/>
              </a:rPr>
              <a:t>Colocation Join</a:t>
            </a: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44124" y="1598670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使用方式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建表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DF2F5F-B3B3-430C-AA0E-451C391BFA38}"/>
              </a:ext>
            </a:extLst>
          </p:cNvPr>
          <p:cNvSpPr txBox="1"/>
          <p:nvPr/>
        </p:nvSpPr>
        <p:spPr>
          <a:xfrm>
            <a:off x="817552" y="2333669"/>
            <a:ext cx="108106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建表时，可以在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PROPERTIES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中指定属性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"colocate_with" = "group_name"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，表示这个表是一个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Colocation Join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表，并且归属于一个指定的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Colocation Group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3A9A1A-258A-43B6-85E5-12A8E0850218}"/>
              </a:ext>
            </a:extLst>
          </p:cNvPr>
          <p:cNvSpPr txBox="1"/>
          <p:nvPr/>
        </p:nvSpPr>
        <p:spPr>
          <a:xfrm>
            <a:off x="944124" y="3296808"/>
            <a:ext cx="6128238" cy="1754326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CREATE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TABLE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tbl 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k1 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v1 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sum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DISTRIBUTED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BY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HASH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k1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BUCKETS </a:t>
            </a:r>
            <a:r>
              <a:rPr lang="en-US" altLang="zh-CN" sz="1800" kern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PROPERTIES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"colocate_with"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"group1"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781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3066903" y="1148062"/>
            <a:ext cx="5041900" cy="49555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3165328" y="5652117"/>
            <a:ext cx="2214245" cy="3359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16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RDBMS</a:t>
            </a:r>
          </a:p>
        </p:txBody>
      </p:sp>
      <p:sp>
        <p:nvSpPr>
          <p:cNvPr id="52" name="矩形 51"/>
          <p:cNvSpPr/>
          <p:nvPr/>
        </p:nvSpPr>
        <p:spPr>
          <a:xfrm>
            <a:off x="5534513" y="5652117"/>
            <a:ext cx="2098675" cy="3359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16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Log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7725263" y="5358747"/>
            <a:ext cx="38354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数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据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源</a:t>
            </a:r>
          </a:p>
        </p:txBody>
      </p:sp>
      <p:sp>
        <p:nvSpPr>
          <p:cNvPr id="54" name="矩形 53"/>
          <p:cNvSpPr/>
          <p:nvPr/>
        </p:nvSpPr>
        <p:spPr>
          <a:xfrm>
            <a:off x="3165328" y="4811377"/>
            <a:ext cx="2214245" cy="33591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Yarn</a:t>
            </a:r>
          </a:p>
        </p:txBody>
      </p:sp>
      <p:sp>
        <p:nvSpPr>
          <p:cNvPr id="55" name="矩形 54"/>
          <p:cNvSpPr/>
          <p:nvPr/>
        </p:nvSpPr>
        <p:spPr>
          <a:xfrm>
            <a:off x="5535148" y="4811377"/>
            <a:ext cx="2098040" cy="33591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Zookeeper</a:t>
            </a:r>
          </a:p>
        </p:txBody>
      </p:sp>
      <p:sp>
        <p:nvSpPr>
          <p:cNvPr id="57" name="矩形 56"/>
          <p:cNvSpPr/>
          <p:nvPr/>
        </p:nvSpPr>
        <p:spPr>
          <a:xfrm>
            <a:off x="3164693" y="4324967"/>
            <a:ext cx="2214245" cy="33591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HDFS</a:t>
            </a:r>
          </a:p>
        </p:txBody>
      </p:sp>
      <p:sp>
        <p:nvSpPr>
          <p:cNvPr id="59" name="矩形 58"/>
          <p:cNvSpPr/>
          <p:nvPr/>
        </p:nvSpPr>
        <p:spPr>
          <a:xfrm>
            <a:off x="5534513" y="4324967"/>
            <a:ext cx="2098040" cy="33591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Kafka</a:t>
            </a:r>
          </a:p>
        </p:txBody>
      </p:sp>
      <p:sp>
        <p:nvSpPr>
          <p:cNvPr id="60" name="矩形 59"/>
          <p:cNvSpPr/>
          <p:nvPr/>
        </p:nvSpPr>
        <p:spPr>
          <a:xfrm>
            <a:off x="4075283" y="3838557"/>
            <a:ext cx="1304290" cy="33591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Hive/Spark</a:t>
            </a:r>
          </a:p>
        </p:txBody>
      </p:sp>
      <p:sp>
        <p:nvSpPr>
          <p:cNvPr id="63" name="矩形 62"/>
          <p:cNvSpPr/>
          <p:nvPr/>
        </p:nvSpPr>
        <p:spPr>
          <a:xfrm>
            <a:off x="5535148" y="3838557"/>
            <a:ext cx="2098040" cy="33591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Flink/Spark</a:t>
            </a:r>
          </a:p>
        </p:txBody>
      </p:sp>
      <p:sp>
        <p:nvSpPr>
          <p:cNvPr id="64" name="矩形 63"/>
          <p:cNvSpPr/>
          <p:nvPr/>
        </p:nvSpPr>
        <p:spPr>
          <a:xfrm>
            <a:off x="3164693" y="3838557"/>
            <a:ext cx="842010" cy="33591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Presto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725263" y="4090017"/>
            <a:ext cx="38354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数据仓库</a:t>
            </a:r>
          </a:p>
        </p:txBody>
      </p:sp>
      <p:sp>
        <p:nvSpPr>
          <p:cNvPr id="69" name="矩形 68"/>
          <p:cNvSpPr/>
          <p:nvPr/>
        </p:nvSpPr>
        <p:spPr>
          <a:xfrm>
            <a:off x="3164693" y="2234547"/>
            <a:ext cx="4457700" cy="115062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Doris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7710023" y="2234547"/>
            <a:ext cx="383540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低延迟查询</a:t>
            </a:r>
          </a:p>
        </p:txBody>
      </p:sp>
      <p:sp>
        <p:nvSpPr>
          <p:cNvPr id="75" name="矩形 74"/>
          <p:cNvSpPr/>
          <p:nvPr/>
        </p:nvSpPr>
        <p:spPr>
          <a:xfrm>
            <a:off x="3165327" y="1386822"/>
            <a:ext cx="1236345" cy="32575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Reporting</a:t>
            </a:r>
          </a:p>
        </p:txBody>
      </p:sp>
      <p:sp>
        <p:nvSpPr>
          <p:cNvPr id="76" name="矩形 75"/>
          <p:cNvSpPr/>
          <p:nvPr/>
        </p:nvSpPr>
        <p:spPr>
          <a:xfrm>
            <a:off x="4463756" y="1386822"/>
            <a:ext cx="977265" cy="33591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OLAP</a:t>
            </a:r>
          </a:p>
        </p:txBody>
      </p:sp>
      <p:sp>
        <p:nvSpPr>
          <p:cNvPr id="77" name="矩形 76"/>
          <p:cNvSpPr/>
          <p:nvPr/>
        </p:nvSpPr>
        <p:spPr>
          <a:xfrm>
            <a:off x="5482443" y="1386822"/>
            <a:ext cx="1131570" cy="3429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Realtime</a:t>
            </a:r>
          </a:p>
        </p:txBody>
      </p:sp>
      <p:sp>
        <p:nvSpPr>
          <p:cNvPr id="78" name="矩形 77"/>
          <p:cNvSpPr/>
          <p:nvPr/>
        </p:nvSpPr>
        <p:spPr>
          <a:xfrm>
            <a:off x="6686403" y="1393807"/>
            <a:ext cx="1008380" cy="33591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Ad-hoc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7694783" y="1324592"/>
            <a:ext cx="41402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BI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层</a:t>
            </a:r>
          </a:p>
        </p:txBody>
      </p:sp>
      <p:sp>
        <p:nvSpPr>
          <p:cNvPr id="56" name="标题 2"/>
          <p:cNvSpPr>
            <a:spLocks noGrp="1"/>
          </p:cNvSpPr>
          <p:nvPr>
            <p:ph type="title"/>
          </p:nvPr>
        </p:nvSpPr>
        <p:spPr>
          <a:xfrm>
            <a:off x="518183" y="1028532"/>
            <a:ext cx="9845675" cy="517190"/>
          </a:xfrm>
        </p:spPr>
        <p:txBody>
          <a:bodyPr/>
          <a:lstStyle/>
          <a:p>
            <a:r>
              <a:rPr lang="en-US" altLang="zh-CN" sz="2000" b="0">
                <a:solidFill>
                  <a:srgbClr val="AD2A26"/>
                </a:solidFill>
                <a:ea typeface="Alibaba PuHuiTi Medium" pitchFamily="18" charset="-122"/>
                <a:sym typeface="+mn-ea"/>
              </a:rPr>
              <a:t>Doris</a:t>
            </a:r>
            <a:r>
              <a:rPr lang="zh-CN" altLang="en-US" sz="2000" b="0">
                <a:solidFill>
                  <a:srgbClr val="AD2A26"/>
                </a:solidFill>
                <a:ea typeface="Alibaba PuHuiTi Medium" pitchFamily="18" charset="-122"/>
                <a:sym typeface="+mn-ea"/>
              </a:rPr>
              <a:t>使用场景</a:t>
            </a:r>
            <a:endParaRPr lang="zh-CN" altLang="en-US" sz="2000" b="0" dirty="0">
              <a:solidFill>
                <a:srgbClr val="AD2A26"/>
              </a:solidFill>
              <a:ea typeface="Alibaba PuHuiTi Medium" pitchFamily="18" charset="-122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en-US" altLang="zh-CN">
                <a:sym typeface="+mn-ea"/>
              </a:rPr>
              <a:t>Colocation Join</a:t>
            </a: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44124" y="1598670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使用方式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建表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EB8FCF-2C17-4356-AD82-463338B1A24A}"/>
              </a:ext>
            </a:extLst>
          </p:cNvPr>
          <p:cNvSpPr txBox="1"/>
          <p:nvPr/>
        </p:nvSpPr>
        <p:spPr>
          <a:xfrm>
            <a:off x="1059473" y="2389829"/>
            <a:ext cx="9585006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60"/>
              </a:spcBef>
              <a:spcAft>
                <a:spcPts val="1560"/>
              </a:spcAft>
            </a:pPr>
            <a:r>
              <a:rPr lang="zh-CN" altLang="zh-CN">
                <a:solidFill>
                  <a:prstClr val="black"/>
                </a:solidFill>
                <a:latin typeface="Calibri"/>
                <a:ea typeface="黑体"/>
              </a:rPr>
              <a:t>如果指定的</a:t>
            </a:r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 Group </a:t>
            </a:r>
            <a:r>
              <a:rPr lang="zh-CN" altLang="zh-CN">
                <a:solidFill>
                  <a:prstClr val="black"/>
                </a:solidFill>
                <a:latin typeface="Calibri"/>
                <a:ea typeface="黑体"/>
              </a:rPr>
              <a:t>不存在，则</a:t>
            </a:r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 Doris </a:t>
            </a:r>
            <a:r>
              <a:rPr lang="zh-CN" altLang="zh-CN">
                <a:solidFill>
                  <a:prstClr val="black"/>
                </a:solidFill>
                <a:latin typeface="Calibri"/>
                <a:ea typeface="黑体"/>
              </a:rPr>
              <a:t>会自动创建一个只包含当前这张表的</a:t>
            </a:r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 Group</a:t>
            </a:r>
            <a:r>
              <a:rPr lang="zh-CN" altLang="zh-CN">
                <a:solidFill>
                  <a:prstClr val="black"/>
                </a:solidFill>
                <a:latin typeface="Calibri"/>
                <a:ea typeface="黑体"/>
              </a:rPr>
              <a:t>。</a:t>
            </a:r>
          </a:p>
          <a:p>
            <a:pPr>
              <a:spcBef>
                <a:spcPts val="1560"/>
              </a:spcBef>
              <a:spcAft>
                <a:spcPts val="1560"/>
              </a:spcAft>
            </a:pPr>
            <a:r>
              <a:rPr lang="zh-CN" altLang="zh-CN">
                <a:solidFill>
                  <a:prstClr val="black"/>
                </a:solidFill>
                <a:latin typeface="Calibri"/>
                <a:ea typeface="黑体"/>
              </a:rPr>
              <a:t>如果</a:t>
            </a:r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 Group </a:t>
            </a:r>
            <a:r>
              <a:rPr lang="zh-CN" altLang="zh-CN">
                <a:solidFill>
                  <a:prstClr val="black"/>
                </a:solidFill>
                <a:latin typeface="Calibri"/>
                <a:ea typeface="黑体"/>
              </a:rPr>
              <a:t>已存在，则</a:t>
            </a:r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 Doris </a:t>
            </a:r>
            <a:r>
              <a:rPr lang="zh-CN" altLang="zh-CN">
                <a:solidFill>
                  <a:prstClr val="black"/>
                </a:solidFill>
                <a:latin typeface="Calibri"/>
                <a:ea typeface="黑体"/>
              </a:rPr>
              <a:t>会检查当前表是否满足</a:t>
            </a:r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 Colocation Group Schema</a:t>
            </a:r>
            <a:r>
              <a:rPr lang="zh-CN" altLang="zh-CN">
                <a:solidFill>
                  <a:prstClr val="black"/>
                </a:solidFill>
                <a:latin typeface="Calibri"/>
                <a:ea typeface="黑体"/>
              </a:rPr>
              <a:t>。</a:t>
            </a:r>
          </a:p>
          <a:p>
            <a:pPr>
              <a:spcBef>
                <a:spcPts val="1560"/>
              </a:spcBef>
              <a:spcAft>
                <a:spcPts val="1560"/>
              </a:spcAft>
            </a:pPr>
            <a:r>
              <a:rPr lang="zh-CN" altLang="zh-CN">
                <a:solidFill>
                  <a:prstClr val="black"/>
                </a:solidFill>
                <a:latin typeface="Calibri"/>
                <a:ea typeface="黑体"/>
              </a:rPr>
              <a:t>如果满足，则会创建该表，并将该表加入</a:t>
            </a:r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 Group</a:t>
            </a:r>
            <a:r>
              <a:rPr lang="zh-CN" altLang="zh-CN">
                <a:solidFill>
                  <a:prstClr val="black"/>
                </a:solidFill>
                <a:latin typeface="Calibri"/>
                <a:ea typeface="黑体"/>
              </a:rPr>
              <a:t>。同时，表会根据已存在的</a:t>
            </a:r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 Group </a:t>
            </a:r>
            <a:r>
              <a:rPr lang="zh-CN" altLang="zh-CN">
                <a:solidFill>
                  <a:prstClr val="black"/>
                </a:solidFill>
                <a:latin typeface="Calibri"/>
                <a:ea typeface="黑体"/>
              </a:rPr>
              <a:t>中的数据分布规则创建分片和副本。</a:t>
            </a:r>
            <a:endParaRPr lang="en-US" altLang="zh-CN">
              <a:solidFill>
                <a:prstClr val="black"/>
              </a:solidFill>
              <a:latin typeface="Calibri"/>
              <a:ea typeface="黑体"/>
            </a:endParaRPr>
          </a:p>
          <a:p>
            <a:pPr>
              <a:spcBef>
                <a:spcPts val="1560"/>
              </a:spcBef>
              <a:spcAft>
                <a:spcPts val="1560"/>
              </a:spcAft>
            </a:pPr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Group </a:t>
            </a:r>
            <a:r>
              <a:rPr lang="zh-CN" altLang="en-US">
                <a:solidFill>
                  <a:prstClr val="black"/>
                </a:solidFill>
                <a:latin typeface="Calibri"/>
                <a:ea typeface="黑体"/>
              </a:rPr>
              <a:t>归属于一个 </a:t>
            </a:r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Database</a:t>
            </a:r>
            <a:r>
              <a:rPr lang="zh-CN" altLang="en-US">
                <a:solidFill>
                  <a:prstClr val="black"/>
                </a:solidFill>
                <a:latin typeface="Calibri"/>
                <a:ea typeface="黑体"/>
              </a:rPr>
              <a:t>，</a:t>
            </a:r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Group </a:t>
            </a:r>
            <a:r>
              <a:rPr lang="zh-CN" altLang="en-US">
                <a:solidFill>
                  <a:prstClr val="black"/>
                </a:solidFill>
                <a:latin typeface="Calibri"/>
                <a:ea typeface="黑体"/>
              </a:rPr>
              <a:t>的名字在一个 </a:t>
            </a:r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Database </a:t>
            </a:r>
            <a:r>
              <a:rPr lang="zh-CN" altLang="en-US">
                <a:solidFill>
                  <a:prstClr val="black"/>
                </a:solidFill>
                <a:latin typeface="Calibri"/>
                <a:ea typeface="黑体"/>
              </a:rPr>
              <a:t>内唯一。</a:t>
            </a:r>
            <a:endParaRPr lang="zh-CN" altLang="zh-CN">
              <a:solidFill>
                <a:prstClr val="black"/>
              </a:solidFill>
              <a:latin typeface="Calibri"/>
              <a:ea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408061625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en-US" altLang="zh-CN">
                <a:sym typeface="+mn-ea"/>
              </a:rPr>
              <a:t>Colocation Join</a:t>
            </a: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44124" y="1598670"/>
            <a:ext cx="10557510" cy="418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使用方式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删表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DF2F5F-B3B3-430C-AA0E-451C391BFA38}"/>
              </a:ext>
            </a:extLst>
          </p:cNvPr>
          <p:cNvSpPr txBox="1"/>
          <p:nvPr/>
        </p:nvSpPr>
        <p:spPr>
          <a:xfrm>
            <a:off x="817552" y="2509515"/>
            <a:ext cx="9845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当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Group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中最后一张表彻底删除后（彻底删除是指从回收站中删除。通常，一张表通过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DROP TABLE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命令删除后，会在回收站默认停留一天的时间后，再删除），该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Group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也会被自动删除。</a:t>
            </a:r>
          </a:p>
        </p:txBody>
      </p:sp>
    </p:spTree>
    <p:extLst>
      <p:ext uri="{BB962C8B-B14F-4D97-AF65-F5344CB8AC3E}">
        <p14:creationId xmlns:p14="http://schemas.microsoft.com/office/powerpoint/2010/main" val="150770615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Colocation Join</a:t>
            </a: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7245" y="1397840"/>
            <a:ext cx="10557510" cy="45589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使用方式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查看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 Group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DF2F5F-B3B3-430C-AA0E-451C391BFA38}"/>
              </a:ext>
            </a:extLst>
          </p:cNvPr>
          <p:cNvSpPr txBox="1"/>
          <p:nvPr/>
        </p:nvSpPr>
        <p:spPr>
          <a:xfrm>
            <a:off x="1004998" y="2044584"/>
            <a:ext cx="9010871" cy="369332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SHOW 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PROC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'/colocation_group'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黑体"/>
                <a:cs typeface="+mn-cs"/>
              </a:rPr>
              <a:t>;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27B276-A217-40E1-A9C7-086DE62B2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99" y="2691869"/>
            <a:ext cx="9010870" cy="11784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F404BA7-4682-433D-8429-C2FB5F40CE30}"/>
              </a:ext>
            </a:extLst>
          </p:cNvPr>
          <p:cNvSpPr txBox="1"/>
          <p:nvPr/>
        </p:nvSpPr>
        <p:spPr>
          <a:xfrm>
            <a:off x="1004998" y="4148246"/>
            <a:ext cx="879046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 </a:t>
            </a:r>
            <a:r>
              <a:rPr lang="en-US" altLang="zh-CN">
                <a:solidFill>
                  <a:srgbClr val="FF0000"/>
                </a:solidFill>
                <a:latin typeface="Calibri"/>
                <a:ea typeface="黑体"/>
              </a:rPr>
              <a:t>GroupId</a:t>
            </a:r>
            <a:r>
              <a:rPr lang="zh-CN" altLang="zh-CN">
                <a:solidFill>
                  <a:srgbClr val="FF0000"/>
                </a:solidFill>
                <a:latin typeface="Calibri"/>
                <a:ea typeface="黑体"/>
              </a:rPr>
              <a:t>： </a:t>
            </a:r>
            <a:r>
              <a:rPr lang="zh-CN" altLang="zh-CN">
                <a:solidFill>
                  <a:prstClr val="black"/>
                </a:solidFill>
                <a:latin typeface="Calibri"/>
                <a:ea typeface="黑体"/>
              </a:rPr>
              <a:t>一个 </a:t>
            </a:r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Group </a:t>
            </a:r>
            <a:r>
              <a:rPr lang="zh-CN" altLang="zh-CN">
                <a:solidFill>
                  <a:prstClr val="black"/>
                </a:solidFill>
                <a:latin typeface="Calibri"/>
                <a:ea typeface="黑体"/>
              </a:rPr>
              <a:t>的全集群唯一标识，前半部分为</a:t>
            </a:r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 db id</a:t>
            </a:r>
            <a:r>
              <a:rPr lang="zh-CN" altLang="zh-CN">
                <a:solidFill>
                  <a:prstClr val="black"/>
                </a:solidFill>
                <a:latin typeface="Calibri"/>
                <a:ea typeface="黑体"/>
              </a:rPr>
              <a:t>，后半部分为 </a:t>
            </a:r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group id</a:t>
            </a:r>
            <a:r>
              <a:rPr lang="zh-CN" altLang="zh-CN">
                <a:solidFill>
                  <a:prstClr val="black"/>
                </a:solidFill>
                <a:latin typeface="Calibri"/>
                <a:ea typeface="黑体"/>
              </a:rPr>
              <a:t>。 </a:t>
            </a:r>
            <a:r>
              <a:rPr lang="en-US" altLang="zh-CN">
                <a:solidFill>
                  <a:srgbClr val="FF0000"/>
                </a:solidFill>
                <a:latin typeface="Calibri"/>
                <a:ea typeface="黑体"/>
              </a:rPr>
              <a:t>GroupName</a:t>
            </a:r>
            <a:r>
              <a:rPr lang="zh-CN" altLang="zh-CN">
                <a:solidFill>
                  <a:srgbClr val="FF0000"/>
                </a:solidFill>
                <a:latin typeface="Calibri"/>
                <a:ea typeface="黑体"/>
              </a:rPr>
              <a:t>： </a:t>
            </a:r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Group </a:t>
            </a:r>
            <a:r>
              <a:rPr lang="zh-CN" altLang="zh-CN">
                <a:solidFill>
                  <a:prstClr val="black"/>
                </a:solidFill>
                <a:latin typeface="Calibri"/>
                <a:ea typeface="黑体"/>
              </a:rPr>
              <a:t>的全名。 </a:t>
            </a:r>
            <a:endParaRPr lang="en-US" altLang="zh-CN">
              <a:solidFill>
                <a:prstClr val="black"/>
              </a:solidFill>
              <a:latin typeface="Calibri"/>
              <a:ea typeface="黑体"/>
            </a:endParaRPr>
          </a:p>
          <a:p>
            <a:r>
              <a:rPr lang="en-US" altLang="zh-CN">
                <a:solidFill>
                  <a:srgbClr val="FF0000"/>
                </a:solidFill>
                <a:latin typeface="Calibri"/>
                <a:ea typeface="黑体"/>
              </a:rPr>
              <a:t>TabletIds</a:t>
            </a:r>
            <a:r>
              <a:rPr lang="zh-CN" altLang="zh-CN">
                <a:solidFill>
                  <a:srgbClr val="FF0000"/>
                </a:solidFill>
                <a:latin typeface="Calibri"/>
                <a:ea typeface="黑体"/>
              </a:rPr>
              <a:t>： </a:t>
            </a:r>
            <a:r>
              <a:rPr lang="zh-CN" altLang="zh-CN">
                <a:solidFill>
                  <a:prstClr val="black"/>
                </a:solidFill>
                <a:latin typeface="Calibri"/>
                <a:ea typeface="黑体"/>
              </a:rPr>
              <a:t>该 </a:t>
            </a:r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Group </a:t>
            </a:r>
            <a:r>
              <a:rPr lang="zh-CN" altLang="zh-CN">
                <a:solidFill>
                  <a:prstClr val="black"/>
                </a:solidFill>
                <a:latin typeface="Calibri"/>
                <a:ea typeface="黑体"/>
              </a:rPr>
              <a:t>包含的 </a:t>
            </a:r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Table </a:t>
            </a:r>
            <a:r>
              <a:rPr lang="zh-CN" altLang="zh-CN">
                <a:solidFill>
                  <a:prstClr val="black"/>
                </a:solidFill>
                <a:latin typeface="Calibri"/>
                <a:ea typeface="黑体"/>
              </a:rPr>
              <a:t>的 </a:t>
            </a:r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id </a:t>
            </a:r>
            <a:r>
              <a:rPr lang="zh-CN" altLang="zh-CN">
                <a:solidFill>
                  <a:prstClr val="black"/>
                </a:solidFill>
                <a:latin typeface="Calibri"/>
                <a:ea typeface="黑体"/>
              </a:rPr>
              <a:t>列表。 </a:t>
            </a:r>
            <a:endParaRPr lang="en-US" altLang="zh-CN">
              <a:solidFill>
                <a:prstClr val="black"/>
              </a:solidFill>
              <a:latin typeface="Calibri"/>
              <a:ea typeface="黑体"/>
            </a:endParaRPr>
          </a:p>
          <a:p>
            <a:r>
              <a:rPr lang="en-US" altLang="zh-CN">
                <a:solidFill>
                  <a:srgbClr val="FF0000"/>
                </a:solidFill>
                <a:latin typeface="Calibri"/>
                <a:ea typeface="黑体"/>
              </a:rPr>
              <a:t>BucketsNum</a:t>
            </a:r>
            <a:r>
              <a:rPr lang="zh-CN" altLang="zh-CN">
                <a:solidFill>
                  <a:srgbClr val="FF0000"/>
                </a:solidFill>
                <a:latin typeface="Calibri"/>
                <a:ea typeface="黑体"/>
              </a:rPr>
              <a:t>： </a:t>
            </a:r>
            <a:r>
              <a:rPr lang="zh-CN" altLang="zh-CN">
                <a:solidFill>
                  <a:prstClr val="black"/>
                </a:solidFill>
                <a:latin typeface="Calibri"/>
                <a:ea typeface="黑体"/>
              </a:rPr>
              <a:t>分桶数。 </a:t>
            </a:r>
            <a:endParaRPr lang="en-US" altLang="zh-CN">
              <a:solidFill>
                <a:prstClr val="black"/>
              </a:solidFill>
              <a:latin typeface="Calibri"/>
              <a:ea typeface="黑体"/>
            </a:endParaRPr>
          </a:p>
          <a:p>
            <a:r>
              <a:rPr lang="en-US" altLang="zh-CN">
                <a:solidFill>
                  <a:srgbClr val="FF0000"/>
                </a:solidFill>
                <a:latin typeface="Calibri"/>
                <a:ea typeface="黑体"/>
              </a:rPr>
              <a:t>ReplicationNum</a:t>
            </a:r>
            <a:r>
              <a:rPr lang="zh-CN" altLang="zh-CN">
                <a:solidFill>
                  <a:srgbClr val="FF0000"/>
                </a:solidFill>
                <a:latin typeface="Calibri"/>
                <a:ea typeface="黑体"/>
              </a:rPr>
              <a:t>： </a:t>
            </a:r>
            <a:r>
              <a:rPr lang="zh-CN" altLang="zh-CN">
                <a:solidFill>
                  <a:prstClr val="black"/>
                </a:solidFill>
                <a:latin typeface="Calibri"/>
                <a:ea typeface="黑体"/>
              </a:rPr>
              <a:t>副本数。 </a:t>
            </a:r>
            <a:endParaRPr lang="en-US" altLang="zh-CN">
              <a:solidFill>
                <a:prstClr val="black"/>
              </a:solidFill>
              <a:latin typeface="Calibri"/>
              <a:ea typeface="黑体"/>
            </a:endParaRPr>
          </a:p>
          <a:p>
            <a:r>
              <a:rPr lang="en-US" altLang="zh-CN">
                <a:solidFill>
                  <a:srgbClr val="FF0000"/>
                </a:solidFill>
                <a:latin typeface="Calibri"/>
                <a:ea typeface="黑体"/>
              </a:rPr>
              <a:t>DistCols</a:t>
            </a:r>
            <a:r>
              <a:rPr lang="zh-CN" altLang="zh-CN">
                <a:solidFill>
                  <a:srgbClr val="FF0000"/>
                </a:solidFill>
                <a:latin typeface="Calibri"/>
                <a:ea typeface="黑体"/>
              </a:rPr>
              <a:t>： </a:t>
            </a:r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Distribution columns</a:t>
            </a:r>
            <a:r>
              <a:rPr lang="zh-CN" altLang="zh-CN">
                <a:solidFill>
                  <a:prstClr val="black"/>
                </a:solidFill>
                <a:latin typeface="Calibri"/>
                <a:ea typeface="黑体"/>
              </a:rPr>
              <a:t>，即分桶列类型。</a:t>
            </a:r>
            <a:endParaRPr lang="en-US" altLang="zh-CN">
              <a:solidFill>
                <a:prstClr val="black"/>
              </a:solidFill>
              <a:latin typeface="Calibri"/>
              <a:ea typeface="黑体"/>
            </a:endParaRPr>
          </a:p>
          <a:p>
            <a:r>
              <a:rPr lang="en-US" altLang="zh-CN">
                <a:solidFill>
                  <a:srgbClr val="FF0000"/>
                </a:solidFill>
                <a:latin typeface="Calibri"/>
                <a:ea typeface="黑体"/>
              </a:rPr>
              <a:t>IsStable</a:t>
            </a:r>
            <a:r>
              <a:rPr lang="zh-CN" altLang="zh-CN">
                <a:solidFill>
                  <a:srgbClr val="FF0000"/>
                </a:solidFill>
                <a:latin typeface="Calibri"/>
                <a:ea typeface="黑体"/>
              </a:rPr>
              <a:t>： </a:t>
            </a:r>
            <a:r>
              <a:rPr lang="zh-CN" altLang="zh-CN">
                <a:solidFill>
                  <a:prstClr val="black"/>
                </a:solidFill>
                <a:latin typeface="Calibri"/>
                <a:ea typeface="黑体"/>
              </a:rPr>
              <a:t>该 </a:t>
            </a:r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Group </a:t>
            </a:r>
            <a:r>
              <a:rPr lang="zh-CN" altLang="zh-CN">
                <a:solidFill>
                  <a:prstClr val="black"/>
                </a:solidFill>
                <a:latin typeface="Calibri"/>
                <a:ea typeface="黑体"/>
              </a:rPr>
              <a:t>是否稳定（稳定的定义，见 </a:t>
            </a:r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Colocation </a:t>
            </a:r>
            <a:r>
              <a:rPr lang="zh-CN" altLang="zh-CN">
                <a:solidFill>
                  <a:prstClr val="black"/>
                </a:solidFill>
                <a:latin typeface="Calibri"/>
                <a:ea typeface="黑体"/>
              </a:rPr>
              <a:t>副本均衡和修复 一节）</a:t>
            </a:r>
            <a:r>
              <a:rPr lang="zh-CN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 </a:t>
            </a:r>
          </a:p>
        </p:txBody>
      </p:sp>
    </p:spTree>
    <p:extLst>
      <p:ext uri="{BB962C8B-B14F-4D97-AF65-F5344CB8AC3E}">
        <p14:creationId xmlns:p14="http://schemas.microsoft.com/office/powerpoint/2010/main" val="288635719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Colocation Join</a:t>
            </a: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7245" y="1482033"/>
            <a:ext cx="10557510" cy="45589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使用方式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查看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 Group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DA8D49-4A90-43E3-82E8-1DF8480D19CD}"/>
              </a:ext>
            </a:extLst>
          </p:cNvPr>
          <p:cNvSpPr txBox="1"/>
          <p:nvPr/>
        </p:nvSpPr>
        <p:spPr>
          <a:xfrm>
            <a:off x="1004997" y="2064059"/>
            <a:ext cx="6129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1560"/>
              </a:spcAft>
              <a:buClrTx/>
              <a:buSzTx/>
              <a:buFontTx/>
              <a:buNone/>
              <a:tabLst/>
              <a:defRPr/>
            </a:pPr>
            <a:r>
              <a:rPr lang="zh-CN" altLang="zh-CN">
                <a:solidFill>
                  <a:prstClr val="black"/>
                </a:solidFill>
                <a:latin typeface="Calibri"/>
                <a:ea typeface="黑体"/>
              </a:rPr>
              <a:t>通过以下命令可以进一步查看一个</a:t>
            </a:r>
            <a:r>
              <a:rPr lang="en-US" altLang="zh-CN">
                <a:solidFill>
                  <a:prstClr val="black"/>
                </a:solidFill>
                <a:latin typeface="Calibri"/>
                <a:ea typeface="黑体"/>
              </a:rPr>
              <a:t> Group </a:t>
            </a:r>
            <a:r>
              <a:rPr lang="zh-CN" altLang="zh-CN">
                <a:solidFill>
                  <a:prstClr val="black"/>
                </a:solidFill>
                <a:latin typeface="Calibri"/>
                <a:ea typeface="黑体"/>
              </a:rPr>
              <a:t>的数据分布情况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9A0211-99AF-4C5F-9272-7C4D29393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74" y="2559523"/>
            <a:ext cx="5819115" cy="27017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51F8BE9-385B-4809-BC3B-C609FB335122}"/>
              </a:ext>
            </a:extLst>
          </p:cNvPr>
          <p:cNvSpPr txBox="1"/>
          <p:nvPr/>
        </p:nvSpPr>
        <p:spPr>
          <a:xfrm>
            <a:off x="1045088" y="5593531"/>
            <a:ext cx="6129670" cy="851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156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BucketIndex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分桶序列的下标。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黑体"/>
                <a:cs typeface="Times New Roman" panose="02020603050405020304" pitchFamily="18" charset="0"/>
              </a:rPr>
              <a:t>BackendIds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：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分桶中数据分片所在的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 BE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节点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 id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列表。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0FA0E6-A24D-483B-BD24-86FFB807800B}"/>
              </a:ext>
            </a:extLst>
          </p:cNvPr>
          <p:cNvSpPr txBox="1"/>
          <p:nvPr/>
        </p:nvSpPr>
        <p:spPr>
          <a:xfrm>
            <a:off x="7621333" y="3264058"/>
            <a:ext cx="34103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>
                <a:solidFill>
                  <a:srgbClr val="FF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以上命令需要</a:t>
            </a:r>
            <a:r>
              <a:rPr lang="en-US" altLang="zh-CN" sz="1800" b="1">
                <a:solidFill>
                  <a:srgbClr val="FF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ADMIN </a:t>
            </a:r>
            <a:r>
              <a:rPr lang="zh-CN" altLang="zh-CN" sz="1800" b="1">
                <a:solidFill>
                  <a:srgbClr val="FF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权限。暂不支持普通用户查看。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52291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Colocation Join</a:t>
            </a: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7245" y="1453472"/>
            <a:ext cx="10557510" cy="45589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使用方式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修改表 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Colocate Group 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属性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DA8D49-4A90-43E3-82E8-1DF8480D19CD}"/>
              </a:ext>
            </a:extLst>
          </p:cNvPr>
          <p:cNvSpPr txBox="1"/>
          <p:nvPr/>
        </p:nvSpPr>
        <p:spPr>
          <a:xfrm>
            <a:off x="798804" y="2053541"/>
            <a:ext cx="76417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60"/>
              </a:spcBef>
              <a:spcAft>
                <a:spcPts val="1560"/>
              </a:spcAft>
            </a:pPr>
            <a:r>
              <a:rPr lang="zh-CN" altLang="zh-CN" sz="1600"/>
              <a:t>可以对一个已经创建的表，修改其</a:t>
            </a:r>
            <a:r>
              <a:rPr lang="en-US" altLang="zh-CN" sz="1600"/>
              <a:t> Colocation Group </a:t>
            </a:r>
            <a:r>
              <a:rPr lang="zh-CN" altLang="zh-CN" sz="1600"/>
              <a:t>属性。示例</a:t>
            </a:r>
            <a:r>
              <a:rPr lang="zh-CN" altLang="zh-CN" sz="160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EEA638F-A09F-4885-A3B7-973616DE695E}"/>
              </a:ext>
            </a:extLst>
          </p:cNvPr>
          <p:cNvSpPr txBox="1"/>
          <p:nvPr/>
        </p:nvSpPr>
        <p:spPr>
          <a:xfrm>
            <a:off x="934203" y="2650007"/>
            <a:ext cx="7801200" cy="369333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ALTER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TABLE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tbl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"colocate_with"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"group2"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zh-CN">
              <a:effectLst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92225C4-F0FE-41D3-B1F3-63C37A2909AC}"/>
              </a:ext>
            </a:extLst>
          </p:cNvPr>
          <p:cNvSpPr txBox="1"/>
          <p:nvPr/>
        </p:nvSpPr>
        <p:spPr>
          <a:xfrm>
            <a:off x="798804" y="3317403"/>
            <a:ext cx="109848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/>
              <a:t>如果该表之前没有指定过 </a:t>
            </a:r>
            <a:r>
              <a:rPr lang="en-US" altLang="zh-CN" sz="1600"/>
              <a:t>Group</a:t>
            </a:r>
            <a:r>
              <a:rPr lang="zh-CN" altLang="en-US" sz="1600"/>
              <a:t>，则该命令检查 </a:t>
            </a:r>
            <a:r>
              <a:rPr lang="en-US" altLang="zh-CN" sz="1600"/>
              <a:t>Schema</a:t>
            </a:r>
            <a:r>
              <a:rPr lang="zh-CN" altLang="en-US" sz="1600"/>
              <a:t>，并将该表加入到该 </a:t>
            </a:r>
            <a:r>
              <a:rPr lang="en-US" altLang="zh-CN" sz="1600"/>
              <a:t>Group</a:t>
            </a:r>
            <a:r>
              <a:rPr lang="zh-CN" altLang="en-US" sz="1600"/>
              <a:t>（</a:t>
            </a:r>
            <a:r>
              <a:rPr lang="en-US" altLang="zh-CN" sz="1600"/>
              <a:t>Group </a:t>
            </a:r>
            <a:r>
              <a:rPr lang="zh-CN" altLang="en-US" sz="1600"/>
              <a:t>不存在则会创建）。</a:t>
            </a:r>
          </a:p>
          <a:p>
            <a:r>
              <a:rPr lang="zh-CN" altLang="en-US" sz="1600"/>
              <a:t>如果该表之前有指定其他 </a:t>
            </a:r>
            <a:r>
              <a:rPr lang="en-US" altLang="zh-CN" sz="1600"/>
              <a:t>Group</a:t>
            </a:r>
            <a:r>
              <a:rPr lang="zh-CN" altLang="en-US" sz="1600"/>
              <a:t>，则该命令会先将该表从原有 </a:t>
            </a:r>
            <a:r>
              <a:rPr lang="en-US" altLang="zh-CN" sz="1600"/>
              <a:t>Group </a:t>
            </a:r>
            <a:r>
              <a:rPr lang="zh-CN" altLang="en-US" sz="1600"/>
              <a:t>中移除，并加入新 </a:t>
            </a:r>
            <a:r>
              <a:rPr lang="en-US" altLang="zh-CN" sz="1600"/>
              <a:t>Group</a:t>
            </a:r>
            <a:r>
              <a:rPr lang="zh-CN" altLang="en-US" sz="1600"/>
              <a:t>（</a:t>
            </a:r>
            <a:r>
              <a:rPr lang="en-US" altLang="zh-CN" sz="1600"/>
              <a:t>Group </a:t>
            </a:r>
            <a:r>
              <a:rPr lang="zh-CN" altLang="en-US" sz="1600"/>
              <a:t>不存在则会创建）。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3D8859-2E52-4D42-9658-1CACE6A5A89D}"/>
              </a:ext>
            </a:extLst>
          </p:cNvPr>
          <p:cNvSpPr txBox="1"/>
          <p:nvPr/>
        </p:nvSpPr>
        <p:spPr>
          <a:xfrm>
            <a:off x="817245" y="4190528"/>
            <a:ext cx="6128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60"/>
              </a:spcBef>
              <a:spcAft>
                <a:spcPts val="1560"/>
              </a:spcAft>
            </a:pPr>
            <a:r>
              <a:rPr lang="zh-CN" altLang="zh-CN" sz="1600"/>
              <a:t>也可以通过以下命令，删除一个表的</a:t>
            </a:r>
            <a:r>
              <a:rPr lang="en-US" altLang="zh-CN" sz="1600"/>
              <a:t> Colocation </a:t>
            </a:r>
            <a:r>
              <a:rPr lang="zh-CN" altLang="zh-CN" sz="1600"/>
              <a:t>属性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A904E37-D051-410B-9187-FC9192C69C99}"/>
              </a:ext>
            </a:extLst>
          </p:cNvPr>
          <p:cNvSpPr txBox="1"/>
          <p:nvPr/>
        </p:nvSpPr>
        <p:spPr>
          <a:xfrm>
            <a:off x="934203" y="4848210"/>
            <a:ext cx="7915940" cy="369332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ALTER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TABLE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tbl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"colocate_with"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""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zh-CN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4310545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Colocation Join</a:t>
            </a: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7245" y="1368798"/>
            <a:ext cx="10557510" cy="4222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indent="-276225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使用方式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查询演示</a:t>
            </a:r>
            <a:endParaRPr kumimoji="0" lang="zh-CN" altLang="zh-CN" sz="1600" b="1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Alibaba PuHuiTi R" pitchFamily="18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D9DEB9-8161-41F8-8101-2DF3A0258608}"/>
              </a:ext>
            </a:extLst>
          </p:cNvPr>
          <p:cNvSpPr txBox="1"/>
          <p:nvPr/>
        </p:nvSpPr>
        <p:spPr>
          <a:xfrm>
            <a:off x="1033095" y="2009790"/>
            <a:ext cx="97286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对 </a:t>
            </a:r>
            <a:r>
              <a:rPr lang="en-US" altLang="zh-CN"/>
              <a:t>Colocation </a:t>
            </a:r>
            <a:r>
              <a:rPr lang="zh-CN" altLang="en-US"/>
              <a:t>表的查询方式和普通表一样，用户无需感知 </a:t>
            </a:r>
            <a:r>
              <a:rPr lang="en-US" altLang="zh-CN"/>
              <a:t>Colocation </a:t>
            </a:r>
            <a:r>
              <a:rPr lang="zh-CN" altLang="en-US"/>
              <a:t>属性。</a:t>
            </a:r>
          </a:p>
          <a:p>
            <a:r>
              <a:rPr lang="zh-CN" altLang="en-US"/>
              <a:t>如果 </a:t>
            </a:r>
            <a:r>
              <a:rPr lang="en-US" altLang="zh-CN"/>
              <a:t>Colocation </a:t>
            </a:r>
            <a:r>
              <a:rPr lang="zh-CN" altLang="en-US"/>
              <a:t>表所在的 </a:t>
            </a:r>
            <a:r>
              <a:rPr lang="en-US" altLang="zh-CN"/>
              <a:t>Group </a:t>
            </a:r>
            <a:r>
              <a:rPr lang="zh-CN" altLang="en-US"/>
              <a:t>处于 </a:t>
            </a:r>
            <a:r>
              <a:rPr lang="en-US" altLang="zh-CN"/>
              <a:t>Unstable </a:t>
            </a:r>
            <a:r>
              <a:rPr lang="zh-CN" altLang="en-US"/>
              <a:t>状态，将自动退化为普通 </a:t>
            </a:r>
            <a:r>
              <a:rPr lang="en-US" altLang="zh-CN"/>
              <a:t>Join</a:t>
            </a:r>
            <a:r>
              <a:rPr lang="zh-CN" altLang="en-US"/>
              <a:t>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D5E361B-96F0-46C3-9AE0-8BAC0CE7FC59}"/>
              </a:ext>
            </a:extLst>
          </p:cNvPr>
          <p:cNvSpPr txBox="1"/>
          <p:nvPr/>
        </p:nvSpPr>
        <p:spPr>
          <a:xfrm>
            <a:off x="1033095" y="2801111"/>
            <a:ext cx="6128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1560"/>
              </a:spcBef>
              <a:spcAft>
                <a:spcPts val="1560"/>
              </a:spcAft>
            </a:pPr>
            <a:r>
              <a:rPr lang="en-US" altLang="zh-CN" sz="1600"/>
              <a:t>1</a:t>
            </a:r>
            <a:r>
              <a:rPr lang="zh-CN" altLang="en-US" sz="1600"/>
              <a:t>、</a:t>
            </a:r>
            <a:r>
              <a:rPr lang="zh-CN" altLang="zh-CN" sz="1600"/>
              <a:t>创建表</a:t>
            </a:r>
            <a:r>
              <a:rPr lang="en-US" altLang="zh-CN" sz="1600"/>
              <a:t>1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8365E77-2793-470E-9898-67154BD218E0}"/>
              </a:ext>
            </a:extLst>
          </p:cNvPr>
          <p:cNvSpPr txBox="1"/>
          <p:nvPr/>
        </p:nvSpPr>
        <p:spPr>
          <a:xfrm>
            <a:off x="1033095" y="3315434"/>
            <a:ext cx="6993595" cy="3323987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CREATE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TABLE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`tbl1`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`k1` </a:t>
            </a:r>
            <a:r>
              <a:rPr lang="en-US" altLang="zh-CN" sz="14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date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NOT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""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`k2` </a:t>
            </a:r>
            <a:r>
              <a:rPr lang="en-US" altLang="zh-CN" sz="14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NOT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""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`v1` </a:t>
            </a:r>
            <a:r>
              <a:rPr lang="en-US" altLang="zh-CN" sz="14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SUM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NOT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""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ENGINE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OLAP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AGGREGATE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KEY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`k1`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`k2`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PARTITION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BY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RANGE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`k1`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PARTITION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p1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VALUES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LESS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THAN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‘2021-05-31'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),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PARTITION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p2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VALUES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LESS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THAN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‘2021-06-30'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DISTRIBUTED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BY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HASH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`k2`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BUCKETS </a:t>
            </a:r>
            <a:r>
              <a:rPr lang="en-US" altLang="zh-CN" sz="1400" kern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PROPERTIES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"colocate_with"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"group1"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74407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Colocation Join</a:t>
            </a: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7245" y="1368798"/>
            <a:ext cx="10557510" cy="4222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使用方式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查询演示</a:t>
            </a:r>
            <a:endParaRPr kumimoji="0" lang="zh-CN" altLang="zh-CN" sz="1600" b="1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Alibaba PuHuiTi R" pitchFamily="18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D5E361B-96F0-46C3-9AE0-8BAC0CE7FC59}"/>
              </a:ext>
            </a:extLst>
          </p:cNvPr>
          <p:cNvSpPr txBox="1"/>
          <p:nvPr/>
        </p:nvSpPr>
        <p:spPr>
          <a:xfrm>
            <a:off x="1077057" y="1919658"/>
            <a:ext cx="61282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fontAlgn="auto">
              <a:lnSpc>
                <a:spcPct val="100000"/>
              </a:lnSpc>
              <a:spcBef>
                <a:spcPts val="1560"/>
              </a:spcBef>
              <a:spcAft>
                <a:spcPts val="156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/>
              <a:t>2</a:t>
            </a:r>
            <a:r>
              <a:rPr lang="zh-CN" altLang="en-US" sz="1600"/>
              <a:t>、</a:t>
            </a:r>
            <a:r>
              <a:rPr lang="zh-CN" altLang="zh-CN" sz="1600"/>
              <a:t>创建表</a:t>
            </a:r>
            <a:r>
              <a:rPr lang="en-US" altLang="zh-CN" sz="1600"/>
              <a:t>2</a:t>
            </a:r>
            <a:r>
              <a:rPr lang="zh-CN" altLang="zh-CN" sz="1600"/>
              <a:t>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8365E77-2793-470E-9898-67154BD218E0}"/>
              </a:ext>
            </a:extLst>
          </p:cNvPr>
          <p:cNvSpPr txBox="1"/>
          <p:nvPr/>
        </p:nvSpPr>
        <p:spPr>
          <a:xfrm>
            <a:off x="1077057" y="2524127"/>
            <a:ext cx="6993595" cy="2554545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CREATE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TABLE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`tbl2` 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`k1` </a:t>
            </a:r>
            <a:r>
              <a:rPr lang="en-US" altLang="zh-CN" sz="16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datetime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NOT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""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`k2` </a:t>
            </a:r>
            <a:r>
              <a:rPr lang="en-US" altLang="zh-CN" sz="16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NOT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""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`v1` </a:t>
            </a:r>
            <a:r>
              <a:rPr lang="en-US" altLang="zh-CN" sz="16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SUM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NOT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""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ENGINE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OLAP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AGGREGATE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KEY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`k1`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`k2`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DISTRIBUTED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BY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HASH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`k2`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BUCKETS </a:t>
            </a:r>
            <a:r>
              <a:rPr lang="en-US" altLang="zh-CN" sz="1600" kern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PROPERTIES 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"colocate_with"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"group1"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36198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Colocation Join</a:t>
            </a: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7245" y="1368798"/>
            <a:ext cx="10557510" cy="4222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使用方式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查询演示</a:t>
            </a:r>
            <a:endParaRPr kumimoji="0" lang="zh-CN" altLang="zh-CN" sz="1600" b="1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Alibaba PuHuiTi R" pitchFamily="18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D5E361B-96F0-46C3-9AE0-8BAC0CE7FC59}"/>
              </a:ext>
            </a:extLst>
          </p:cNvPr>
          <p:cNvSpPr txBox="1"/>
          <p:nvPr/>
        </p:nvSpPr>
        <p:spPr>
          <a:xfrm>
            <a:off x="817245" y="1889444"/>
            <a:ext cx="6128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156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、</a:t>
            </a:r>
            <a:r>
              <a:rPr lang="zh-CN" altLang="en-US">
                <a:solidFill>
                  <a:prstClr val="black"/>
                </a:solidFill>
                <a:latin typeface="Calibri"/>
                <a:ea typeface="黑体"/>
              </a:rPr>
              <a:t>查看查询计划：</a:t>
            </a:r>
            <a:endParaRPr lang="zh-CN" altLang="zh-CN">
              <a:solidFill>
                <a:prstClr val="black"/>
              </a:solidFill>
              <a:latin typeface="Calibri"/>
              <a:ea typeface="黑体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8365E77-2793-470E-9898-67154BD218E0}"/>
              </a:ext>
            </a:extLst>
          </p:cNvPr>
          <p:cNvSpPr txBox="1"/>
          <p:nvPr/>
        </p:nvSpPr>
        <p:spPr>
          <a:xfrm>
            <a:off x="981030" y="2565814"/>
            <a:ext cx="9733788" cy="338554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DESC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tbl1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INNER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JOIN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tbl2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ON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tbl1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k2 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tbl2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k2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zh-CN" sz="1600">
              <a:effectLst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00B452-F814-41C2-B8AD-2B94DC89A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30" y="3129085"/>
            <a:ext cx="5548630" cy="26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193CC9C-B60B-4F2F-BB83-5638597ACF15}"/>
              </a:ext>
            </a:extLst>
          </p:cNvPr>
          <p:cNvSpPr txBox="1"/>
          <p:nvPr/>
        </p:nvSpPr>
        <p:spPr>
          <a:xfrm>
            <a:off x="918795" y="6046203"/>
            <a:ext cx="8875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solidFill>
                  <a:srgbClr val="FF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如果</a:t>
            </a:r>
            <a:r>
              <a:rPr lang="en-US" altLang="zh-CN" sz="1800">
                <a:solidFill>
                  <a:srgbClr val="FF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Colocation Join </a:t>
            </a:r>
            <a:r>
              <a:rPr lang="zh-CN" altLang="zh-CN" sz="1800">
                <a:solidFill>
                  <a:srgbClr val="FF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生效，则</a:t>
            </a:r>
            <a:r>
              <a:rPr lang="en-US" altLang="zh-CN" sz="1800">
                <a:solidFill>
                  <a:srgbClr val="FF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Hash Join </a:t>
            </a:r>
            <a:r>
              <a:rPr lang="zh-CN" altLang="zh-CN" sz="1800">
                <a:solidFill>
                  <a:srgbClr val="FF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节点会显示</a:t>
            </a:r>
            <a:r>
              <a:rPr lang="en-US" altLang="zh-CN" sz="1800">
                <a:solidFill>
                  <a:srgbClr val="FF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 colocate: true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54380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en-US" altLang="zh-CN">
                <a:sym typeface="+mn-ea"/>
              </a:rPr>
              <a:t>SQL</a:t>
            </a:r>
            <a:r>
              <a:rPr lang="zh-CN" altLang="en-US">
                <a:sym typeface="+mn-ea"/>
              </a:rPr>
              <a:t>函数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245" y="1368798"/>
            <a:ext cx="10557510" cy="4222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  <a:sym typeface="+mn-ea"/>
              </a:rPr>
              <a:t>函数分类</a:t>
            </a:r>
            <a:endParaRPr kumimoji="0" lang="zh-CN" altLang="zh-CN" sz="1600" b="1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Alibaba PuHuiTi R" pitchFamily="18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D5E361B-96F0-46C3-9AE0-8BAC0CE7FC59}"/>
              </a:ext>
            </a:extLst>
          </p:cNvPr>
          <p:cNvSpPr txBox="1"/>
          <p:nvPr/>
        </p:nvSpPr>
        <p:spPr>
          <a:xfrm>
            <a:off x="931545" y="2065290"/>
            <a:ext cx="6128238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156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、数学函数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156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srgbClr val="FF0000"/>
                </a:solidFill>
                <a:latin typeface="Calibri"/>
                <a:ea typeface="黑体"/>
              </a:rPr>
              <a:t>2</a:t>
            </a:r>
            <a:r>
              <a:rPr lang="zh-CN" altLang="en-US">
                <a:solidFill>
                  <a:srgbClr val="FF0000"/>
                </a:solidFill>
                <a:latin typeface="Calibri"/>
                <a:ea typeface="黑体"/>
              </a:rPr>
              <a:t>、日期函数</a:t>
            </a:r>
            <a:endParaRPr lang="en-US" altLang="zh-CN">
              <a:solidFill>
                <a:srgbClr val="FF0000"/>
              </a:solidFill>
              <a:latin typeface="Calibri"/>
              <a:ea typeface="黑体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156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3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、地理位置函数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156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srgbClr val="FF0000"/>
                </a:solidFill>
                <a:latin typeface="Calibri"/>
                <a:ea typeface="黑体"/>
              </a:rPr>
              <a:t>4</a:t>
            </a:r>
            <a:r>
              <a:rPr lang="zh-CN" altLang="en-US">
                <a:solidFill>
                  <a:srgbClr val="FF0000"/>
                </a:solidFill>
                <a:latin typeface="Calibri"/>
                <a:ea typeface="黑体"/>
              </a:rPr>
              <a:t>、字符串函数</a:t>
            </a:r>
            <a:endParaRPr lang="en-US" altLang="zh-CN">
              <a:solidFill>
                <a:srgbClr val="FF0000"/>
              </a:solidFill>
              <a:latin typeface="Calibri"/>
              <a:ea typeface="黑体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156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5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、聚合函数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156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6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Bitmap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函数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156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09737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02088" y="847503"/>
            <a:ext cx="9845675" cy="517190"/>
          </a:xfrm>
        </p:spPr>
        <p:txBody>
          <a:bodyPr/>
          <a:lstStyle/>
          <a:p>
            <a:r>
              <a:rPr lang="en-US" altLang="zh-CN">
                <a:sym typeface="+mn-ea"/>
              </a:rPr>
              <a:t>SQL</a:t>
            </a:r>
            <a:r>
              <a:rPr lang="zh-CN" altLang="en-US">
                <a:sym typeface="+mn-ea"/>
              </a:rPr>
              <a:t>函数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数学函数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D5E361B-96F0-46C3-9AE0-8BAC0CE7FC59}"/>
              </a:ext>
            </a:extLst>
          </p:cNvPr>
          <p:cNvSpPr txBox="1"/>
          <p:nvPr/>
        </p:nvSpPr>
        <p:spPr>
          <a:xfrm>
            <a:off x="798804" y="1823556"/>
            <a:ext cx="10844286" cy="2308324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abs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6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-- </a:t>
            </a:r>
            <a:r>
              <a:rPr lang="zh-CN" altLang="zh-CN" sz="16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获取绝对值</a:t>
            </a:r>
            <a:endParaRPr lang="en-US" altLang="zh-CN" sz="1600" kern="0">
              <a:solidFill>
                <a:srgbClr val="008000"/>
              </a:solidFill>
              <a:effectLst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ceil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)/</a:t>
            </a:r>
            <a:r>
              <a:rPr lang="en-US" altLang="zh-CN" sz="16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ceiling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)/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dceil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-- </a:t>
            </a:r>
            <a:r>
              <a:rPr lang="zh-CN" altLang="zh-CN" sz="16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返回大于等于该参数的最小整数</a:t>
            </a:r>
            <a:endParaRPr lang="en-US" altLang="zh-CN" sz="1600" kern="0">
              <a:solidFill>
                <a:srgbClr val="008000"/>
              </a:solidFill>
              <a:effectLst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floor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)/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dfloor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-- </a:t>
            </a:r>
            <a:r>
              <a:rPr lang="zh-CN" altLang="zh-CN" sz="16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返回小于等于该参数的最大整数</a:t>
            </a:r>
            <a:endParaRPr lang="en-US" altLang="zh-CN" sz="1600" kern="0">
              <a:solidFill>
                <a:srgbClr val="008000"/>
              </a:solidFill>
              <a:effectLst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fmod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b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)/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fmod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float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float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b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-- </a:t>
            </a:r>
            <a:r>
              <a:rPr lang="zh-CN" altLang="zh-CN" sz="16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返回</a:t>
            </a:r>
            <a:r>
              <a:rPr lang="en-US" altLang="zh-CN" sz="16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16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除以</a:t>
            </a:r>
            <a:r>
              <a:rPr lang="en-US" altLang="zh-CN" sz="16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16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的余数。等价于</a:t>
            </a:r>
            <a:r>
              <a:rPr lang="en-US" altLang="zh-CN" sz="16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%</a:t>
            </a:r>
            <a:r>
              <a:rPr lang="zh-CN" altLang="zh-CN" sz="16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算术符</a:t>
            </a:r>
            <a:endParaRPr lang="en-US" altLang="zh-CN" sz="1600" kern="0">
              <a:solidFill>
                <a:srgbClr val="008000"/>
              </a:solidFill>
              <a:effectLst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greatest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bigint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[,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bigint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b 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…])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-- </a:t>
            </a:r>
            <a:r>
              <a:rPr lang="zh-CN" altLang="zh-CN" sz="16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返回列表里的最大值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466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Doris</a:t>
            </a:r>
            <a:r>
              <a:rPr>
                <a:sym typeface="+mn-ea"/>
              </a:rPr>
              <a:t>使用用户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955483"/>
            <a:ext cx="1962150" cy="7359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0" y="1955483"/>
            <a:ext cx="1962150" cy="73596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755" y="1955483"/>
            <a:ext cx="1962785" cy="73596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1630" y="1955483"/>
            <a:ext cx="1964055" cy="7366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2883218"/>
            <a:ext cx="1962785" cy="73596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4910" y="2883218"/>
            <a:ext cx="1962150" cy="73596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6755" y="2883218"/>
            <a:ext cx="1963420" cy="7366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1630" y="2852738"/>
            <a:ext cx="1964055" cy="76708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0835" y="3845878"/>
            <a:ext cx="1962150" cy="73596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4910" y="3845878"/>
            <a:ext cx="1962150" cy="73596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86755" y="3845878"/>
            <a:ext cx="1962785" cy="73596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1630" y="3845878"/>
            <a:ext cx="1964055" cy="7366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99565" y="4794568"/>
            <a:ext cx="1962785" cy="73596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24910" y="4794568"/>
            <a:ext cx="1962150" cy="73596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86755" y="4794568"/>
            <a:ext cx="1962150" cy="73596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1630" y="4794568"/>
            <a:ext cx="1964055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en-US" altLang="zh-CN">
                <a:sym typeface="+mn-ea"/>
              </a:rPr>
              <a:t>SQL</a:t>
            </a:r>
            <a:r>
              <a:rPr lang="zh-CN" altLang="en-US">
                <a:sym typeface="+mn-ea"/>
              </a:rPr>
              <a:t>函数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数学函数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D5E361B-96F0-46C3-9AE0-8BAC0CE7FC59}"/>
              </a:ext>
            </a:extLst>
          </p:cNvPr>
          <p:cNvSpPr txBox="1"/>
          <p:nvPr/>
        </p:nvSpPr>
        <p:spPr>
          <a:xfrm>
            <a:off x="640776" y="1880650"/>
            <a:ext cx="10910448" cy="2308324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pow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p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)/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power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p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-- </a:t>
            </a:r>
            <a:r>
              <a: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返回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的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次幂</a:t>
            </a:r>
            <a:endParaRPr kumimoji="0" lang="en-US" altLang="zh-CN" sz="1600" b="0" i="0" u="none" strike="noStrike" kern="0" cap="none" spc="0" normalizeH="0" baseline="0" noProof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rand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()/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rand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seed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)/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random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()/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random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seed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  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-- </a:t>
            </a:r>
            <a:r>
              <a: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返回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～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之间的随机值。参数为随机种子。</a:t>
            </a:r>
            <a:endParaRPr kumimoji="0" lang="zh-CN" altLang="zh-CN" sz="16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-- </a:t>
            </a:r>
            <a:r>
              <a: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取整函数。如果只带一个参数，该函数会返回距离该值最近的整数。如果带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个参数，第二个参数为小数点后面保留的位数。</a:t>
            </a:r>
            <a:endParaRPr lang="en-US" altLang="zh-CN" sz="1600" b="1" kern="0">
              <a:solidFill>
                <a:srgbClr val="0000FF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round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)/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round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d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sqrt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--</a:t>
            </a:r>
            <a:r>
              <a: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返回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的平方根</a:t>
            </a:r>
            <a:endParaRPr kumimoji="0" lang="en-US" altLang="zh-CN" sz="1600" b="0" i="0" u="none" strike="noStrike" kern="0" cap="none" spc="0" normalizeH="0" baseline="0" noProof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sin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)/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cos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tan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...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-- </a:t>
            </a:r>
            <a:r>
              <a: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正弦</a:t>
            </a:r>
            <a:r>
              <a: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等线" panose="02010600030101010101" pitchFamily="2" charset="-122"/>
                <a:ea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余弦</a:t>
            </a:r>
            <a:r>
              <a: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等线" panose="02010600030101010101" pitchFamily="2" charset="-122"/>
                <a:ea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正切</a:t>
            </a:r>
            <a:endParaRPr kumimoji="0" lang="zh-CN" altLang="zh-CN" sz="16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42014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en-US" altLang="zh-CN">
                <a:sym typeface="+mn-ea"/>
              </a:rPr>
              <a:t>SQL</a:t>
            </a:r>
            <a:r>
              <a:rPr lang="zh-CN" altLang="en-US">
                <a:sym typeface="+mn-ea"/>
              </a:rPr>
              <a:t>函数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日期函数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D5E361B-96F0-46C3-9AE0-8BAC0CE7FC59}"/>
              </a:ext>
            </a:extLst>
          </p:cNvPr>
          <p:cNvSpPr txBox="1"/>
          <p:nvPr/>
        </p:nvSpPr>
        <p:spPr>
          <a:xfrm>
            <a:off x="798804" y="1783935"/>
            <a:ext cx="10910448" cy="1754326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CONVERT_TZ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DATETIME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dt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VARCHAR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from_tz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VARCHAR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to_tz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CURDATE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CURRENT_TIMESTAMP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current_time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DATE_ADD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DATETIME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date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INTERVAL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expr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type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DATE_FORMAT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DATETIME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date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VARCHAR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format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80443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en-US" altLang="zh-CN">
                <a:sym typeface="+mn-ea"/>
              </a:rPr>
              <a:t>SQL</a:t>
            </a:r>
            <a:r>
              <a:rPr lang="zh-CN" altLang="en-US">
                <a:sym typeface="+mn-ea"/>
              </a:rPr>
              <a:t>函数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地理函数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D5E361B-96F0-46C3-9AE0-8BAC0CE7FC59}"/>
              </a:ext>
            </a:extLst>
          </p:cNvPr>
          <p:cNvSpPr txBox="1"/>
          <p:nvPr/>
        </p:nvSpPr>
        <p:spPr>
          <a:xfrm>
            <a:off x="798804" y="1783935"/>
            <a:ext cx="10910448" cy="1477328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ST_AsText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GEOMETRY geo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ST_Circle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center_lng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center_lat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radius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ST_Contains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GEOMETRY shape1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GEOMETRY shape2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ST_Distance_Sphere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x_lng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x_lat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y_lng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x_lat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ST_GeometryFromText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VARCHAR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wkt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15320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en-US" altLang="zh-CN">
                <a:sym typeface="+mn-ea"/>
              </a:rPr>
              <a:t>SQL</a:t>
            </a:r>
            <a:r>
              <a:rPr lang="zh-CN" altLang="en-US">
                <a:sym typeface="+mn-ea"/>
              </a:rPr>
              <a:t>函数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聚合函数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D5E361B-96F0-46C3-9AE0-8BAC0CE7FC59}"/>
              </a:ext>
            </a:extLst>
          </p:cNvPr>
          <p:cNvSpPr txBox="1"/>
          <p:nvPr/>
        </p:nvSpPr>
        <p:spPr>
          <a:xfrm>
            <a:off x="798804" y="1783934"/>
            <a:ext cx="9584911" cy="1478011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APPROX_COUNT_DISTINCT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expr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AVG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DISTINCT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expr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expr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MIN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expr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SUM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expr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altLang="zh-CN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5147685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8804" y="838711"/>
            <a:ext cx="9845675" cy="517190"/>
          </a:xfrm>
        </p:spPr>
        <p:txBody>
          <a:bodyPr/>
          <a:lstStyle/>
          <a:p>
            <a:r>
              <a:rPr lang="en-US" altLang="zh-CN">
                <a:sym typeface="+mn-ea"/>
              </a:rPr>
              <a:t>SQL</a:t>
            </a:r>
            <a:r>
              <a:rPr lang="zh-CN" altLang="en-US">
                <a:sym typeface="+mn-ea"/>
              </a:rPr>
              <a:t>函数</a:t>
            </a:r>
            <a:r>
              <a:rPr lang="en-US" altLang="zh-CN">
                <a:sym typeface="+mn-ea"/>
              </a:rPr>
              <a:t>-bitmap</a:t>
            </a:r>
            <a:r>
              <a:rPr lang="zh-CN" altLang="en-US">
                <a:sym typeface="+mn-ea"/>
              </a:rPr>
              <a:t>函数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D5E361B-96F0-46C3-9AE0-8BAC0CE7FC59}"/>
              </a:ext>
            </a:extLst>
          </p:cNvPr>
          <p:cNvSpPr txBox="1"/>
          <p:nvPr/>
        </p:nvSpPr>
        <p:spPr>
          <a:xfrm>
            <a:off x="798804" y="1783934"/>
            <a:ext cx="9584911" cy="1200329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BITMAP_AND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BITMAP lhs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BITMAP rhs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BITMAP_CONTAINS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BITMAP bitmap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>
                <a:solidFill>
                  <a:srgbClr val="800080"/>
                </a:solidFill>
                <a:effectLst/>
                <a:latin typeface="Courier New" panose="02070309020205020404" pitchFamily="49" charset="0"/>
              </a:rPr>
              <a:t>BIGINT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BITMAP_EMPTY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BITMAP_FROM_STRING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800">
                <a:solidFill>
                  <a:srgbClr val="800080"/>
                </a:solidFill>
                <a:effectLst/>
                <a:latin typeface="Courier New" panose="02070309020205020404" pitchFamily="49" charset="0"/>
              </a:rPr>
              <a:t>VARCHAR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altLang="zh-CN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2165873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>
                <a:solidFill>
                  <a:schemeClr val="tx1"/>
                </a:solidFill>
                <a:sym typeface="+mn-ea"/>
              </a:rPr>
              <a:t>Doris概述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Doris</a:t>
            </a:r>
            <a:r>
              <a:rPr lang="zh-CN" altLang="en-US">
                <a:solidFill>
                  <a:srgbClr val="FF0000"/>
                </a:solidFill>
              </a:rPr>
              <a:t>架构</a:t>
            </a:r>
            <a:r>
              <a:rPr lang="zh-CN" altLang="en-US" dirty="0">
                <a:solidFill>
                  <a:srgbClr val="FF0000"/>
                </a:solidFill>
              </a:rPr>
              <a:t>体系</a:t>
            </a:r>
          </a:p>
          <a:p>
            <a:r>
              <a:rPr lang="zh-CN" altLang="en-US"/>
              <a:t>Doris</a:t>
            </a:r>
            <a:r>
              <a:rPr lang="zh-CN" altLang="en-US" dirty="0"/>
              <a:t>环境部署</a:t>
            </a:r>
          </a:p>
          <a:p>
            <a:r>
              <a:rPr kumimoji="1" lang="en-US" altLang="zh-CN"/>
              <a:t>Doris</a:t>
            </a:r>
            <a:r>
              <a:rPr kumimoji="1" lang="zh-CN" altLang="en-US"/>
              <a:t>数据分析实践</a:t>
            </a:r>
            <a:endParaRPr kumimoji="1" lang="en-US" altLang="zh-CN"/>
          </a:p>
          <a:p>
            <a:r>
              <a:rPr kumimoji="1" lang="en-US" altLang="zh-CN"/>
              <a:t>Doris</a:t>
            </a:r>
            <a:r>
              <a:rPr kumimoji="1" lang="zh-CN" altLang="en-US"/>
              <a:t>高级特性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914583" y="915035"/>
            <a:ext cx="6298881" cy="4855845"/>
          </a:xfrm>
        </p:spPr>
        <p:txBody>
          <a:bodyPr/>
          <a:lstStyle/>
          <a:p>
            <a:pPr algn="l"/>
            <a:r>
              <a:rPr kumimoji="1" lang="zh-CN" altLang="en-US" dirty="0"/>
              <a:t>了解doris的简介及特性</a:t>
            </a:r>
          </a:p>
          <a:p>
            <a:r>
              <a:rPr kumimoji="1" lang="zh-CN" altLang="en-US" dirty="0"/>
              <a:t>掌握Doris的安装部署</a:t>
            </a:r>
          </a:p>
          <a:p>
            <a:r>
              <a:rPr kumimoji="1" lang="zh-CN" altLang="en-US"/>
              <a:t>掌握海量</a:t>
            </a:r>
            <a:r>
              <a:rPr kumimoji="1" lang="zh-CN" altLang="en-US" dirty="0"/>
              <a:t>数据Doris分析</a:t>
            </a:r>
          </a:p>
          <a:p>
            <a:r>
              <a:rPr kumimoji="1" lang="zh-CN" altLang="en-US" dirty="0"/>
              <a:t>掌握Doris高性能架构背后原理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>
                <a:sym typeface="+mn-ea"/>
              </a:rPr>
              <a:t>Doris整体架构</a:t>
            </a:r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1868170" y="3139123"/>
            <a:ext cx="2672715" cy="165671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4759325" y="3139123"/>
            <a:ext cx="2672715" cy="165671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651115" y="3139123"/>
            <a:ext cx="2672715" cy="165671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25015" y="3262948"/>
            <a:ext cx="2359025" cy="3022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/>
              <a:t>Aggregate Data Model</a:t>
            </a:r>
          </a:p>
        </p:txBody>
      </p:sp>
      <p:sp>
        <p:nvSpPr>
          <p:cNvPr id="12" name="矩形 11"/>
          <p:cNvSpPr/>
          <p:nvPr/>
        </p:nvSpPr>
        <p:spPr>
          <a:xfrm>
            <a:off x="2025650" y="3661093"/>
            <a:ext cx="2358390" cy="3022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Versioned Data Management</a:t>
            </a:r>
          </a:p>
        </p:txBody>
      </p:sp>
      <p:sp>
        <p:nvSpPr>
          <p:cNvPr id="13" name="矩形 12"/>
          <p:cNvSpPr/>
          <p:nvPr/>
        </p:nvSpPr>
        <p:spPr>
          <a:xfrm>
            <a:off x="2025650" y="4045268"/>
            <a:ext cx="2358390" cy="3022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Prefix Index</a:t>
            </a:r>
          </a:p>
        </p:txBody>
      </p:sp>
      <p:sp>
        <p:nvSpPr>
          <p:cNvPr id="14" name="矩形 13"/>
          <p:cNvSpPr/>
          <p:nvPr/>
        </p:nvSpPr>
        <p:spPr>
          <a:xfrm>
            <a:off x="2025650" y="4400868"/>
            <a:ext cx="2358390" cy="3022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Online Schema Change</a:t>
            </a:r>
          </a:p>
        </p:txBody>
      </p:sp>
      <p:sp>
        <p:nvSpPr>
          <p:cNvPr id="15" name="矩形 14"/>
          <p:cNvSpPr/>
          <p:nvPr/>
        </p:nvSpPr>
        <p:spPr>
          <a:xfrm>
            <a:off x="4885690" y="3743008"/>
            <a:ext cx="2359025" cy="3022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Query Engine</a:t>
            </a:r>
          </a:p>
        </p:txBody>
      </p:sp>
      <p:sp>
        <p:nvSpPr>
          <p:cNvPr id="16" name="矩形 15"/>
          <p:cNvSpPr/>
          <p:nvPr/>
        </p:nvSpPr>
        <p:spPr>
          <a:xfrm>
            <a:off x="7807960" y="3358833"/>
            <a:ext cx="2359025" cy="3022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Data Region</a:t>
            </a:r>
          </a:p>
        </p:txBody>
      </p:sp>
      <p:sp>
        <p:nvSpPr>
          <p:cNvPr id="17" name="矩形 16"/>
          <p:cNvSpPr/>
          <p:nvPr/>
        </p:nvSpPr>
        <p:spPr>
          <a:xfrm>
            <a:off x="7807960" y="3816033"/>
            <a:ext cx="2359025" cy="3022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Index Region</a:t>
            </a:r>
          </a:p>
        </p:txBody>
      </p:sp>
      <p:sp>
        <p:nvSpPr>
          <p:cNvPr id="18" name="矩形 17"/>
          <p:cNvSpPr/>
          <p:nvPr/>
        </p:nvSpPr>
        <p:spPr>
          <a:xfrm>
            <a:off x="7807960" y="4285298"/>
            <a:ext cx="2359025" cy="3022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Footer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614170" y="1974850"/>
            <a:ext cx="871029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0" fontAlgn="base" hangingPunct="0"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Doris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=  Google Mesa  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+  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Apache Impala   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+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ORC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列式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存储</a:t>
            </a:r>
          </a:p>
        </p:txBody>
      </p:sp>
      <p:sp>
        <p:nvSpPr>
          <p:cNvPr id="20" name="下箭头 19"/>
          <p:cNvSpPr/>
          <p:nvPr/>
        </p:nvSpPr>
        <p:spPr>
          <a:xfrm>
            <a:off x="3113405" y="2373313"/>
            <a:ext cx="76200" cy="708660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>
          <a:xfrm>
            <a:off x="5815330" y="2430463"/>
            <a:ext cx="76200" cy="708660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8653780" y="2430463"/>
            <a:ext cx="76200" cy="708660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TextBox 6"/>
          <p:cNvSpPr txBox="1"/>
          <p:nvPr/>
        </p:nvSpPr>
        <p:spPr>
          <a:xfrm>
            <a:off x="1197610" y="5793105"/>
            <a:ext cx="9930130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0" algn="l">
              <a:lnSpc>
                <a:spcPct val="150000"/>
              </a:lnSpc>
              <a:spcBef>
                <a:spcPct val="20000"/>
              </a:spcBef>
              <a:buClrTx/>
              <a:buSzTx/>
              <a:buFont typeface="+mj-lt"/>
              <a:buNone/>
            </a:pPr>
            <a:r>
              <a:rPr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Doris主要整合了Google Mesa（数据模型），Apache Impala（MPP Query Engine)和Apache ORCFile (存储格式，编码和压缩) 的技术。</a:t>
            </a:r>
            <a:endParaRPr lang="zh-CN" sz="1400" b="1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44880" y="5498465"/>
            <a:ext cx="10302240" cy="1158875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44952" y="5593795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总结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>
                <a:sym typeface="+mn-ea"/>
              </a:rPr>
              <a:t>Doris整体架构：极简架构</a:t>
            </a:r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633595" y="1150461"/>
            <a:ext cx="2232025" cy="72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438" y="2111142"/>
            <a:ext cx="7731369" cy="409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Doris</a:t>
            </a:r>
            <a:r>
              <a:rPr kumimoji="1" lang="zh-CN" altLang="en-US">
                <a:sym typeface="+mn-ea"/>
              </a:rPr>
              <a:t>整体架构</a:t>
            </a:r>
            <a:r>
              <a:rPr kumimoji="1" lang="en-US" altLang="zh-CN">
                <a:sym typeface="+mn-ea"/>
              </a:rPr>
              <a:t>:</a:t>
            </a:r>
            <a:r>
              <a:rPr kumimoji="1" lang="zh-CN" altLang="en-US"/>
              <a:t>名词</a:t>
            </a:r>
            <a:r>
              <a:rPr kumimoji="1" lang="zh-CN" altLang="en-US" dirty="0"/>
              <a:t>解释</a:t>
            </a:r>
          </a:p>
        </p:txBody>
      </p:sp>
      <p:sp>
        <p:nvSpPr>
          <p:cNvPr id="10" name="三角形 9"/>
          <p:cNvSpPr/>
          <p:nvPr/>
        </p:nvSpPr>
        <p:spPr>
          <a:xfrm rot="2651319">
            <a:off x="851566" y="5069553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10880" y="2189577"/>
          <a:ext cx="10511790" cy="1679162"/>
        </p:xfrm>
        <a:graphic>
          <a:graphicData uri="http://schemas.openxmlformats.org/drawingml/2006/table">
            <a:tbl>
              <a:tblPr/>
              <a:tblGrid>
                <a:gridCol w="126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8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0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名词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FE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algn="l" defTabSz="914400" fontAlgn="base">
                        <a:buClrTx/>
                        <a:buSzTx/>
                        <a:buFontTx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Frontend，即 Doris 的前端</a:t>
                      </a:r>
                      <a:r>
                        <a:rPr lang="zh-CN" altLang="en-US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节点。以 </a:t>
                      </a: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Java </a:t>
                      </a:r>
                      <a:r>
                        <a:rPr lang="zh-CN" altLang="en-US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语言为主</a:t>
                      </a: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,</a:t>
                      </a:r>
                      <a:r>
                        <a:rPr lang="zh-CN" altLang="en-US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主要</a:t>
                      </a: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负责接收和返回客户端请求、元数据以及集群管理、查询计划生成等工作。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BE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Backend，即 Doris 的后端</a:t>
                      </a:r>
                      <a:r>
                        <a:rPr lang="zh-CN" altLang="en-US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节点。以 </a:t>
                      </a: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C++ </a:t>
                      </a:r>
                      <a:r>
                        <a:rPr lang="zh-CN" altLang="en-US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语言为主</a:t>
                      </a: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,</a:t>
                      </a:r>
                      <a:r>
                        <a:rPr lang="zh-CN" altLang="en-US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主要</a:t>
                      </a: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负责数据存储与管理、查询计划执行等工作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名词解释</a:t>
            </a:r>
          </a:p>
        </p:txBody>
      </p:sp>
      <p:sp>
        <p:nvSpPr>
          <p:cNvPr id="10" name="三角形 9"/>
          <p:cNvSpPr/>
          <p:nvPr/>
        </p:nvSpPr>
        <p:spPr>
          <a:xfrm rot="2651319">
            <a:off x="851566" y="5069553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72526" y="1600493"/>
          <a:ext cx="10511790" cy="4505080"/>
        </p:xfrm>
        <a:graphic>
          <a:graphicData uri="http://schemas.openxmlformats.org/drawingml/2006/table">
            <a:tbl>
              <a:tblPr/>
              <a:tblGrid>
                <a:gridCol w="126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8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0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名词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FE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algn="l" defTabSz="914400" fontAlgn="base">
                        <a:buClrTx/>
                        <a:buSzTx/>
                        <a:buFontTx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Frontend，即 Doris 的前端</a:t>
                      </a:r>
                      <a:r>
                        <a:rPr lang="zh-CN" altLang="en-US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节点。以 </a:t>
                      </a: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Java </a:t>
                      </a:r>
                      <a:r>
                        <a:rPr lang="zh-CN" altLang="en-US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语言为主</a:t>
                      </a: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,</a:t>
                      </a:r>
                      <a:r>
                        <a:rPr lang="zh-CN" altLang="en-US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主要</a:t>
                      </a: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负责接收和返回客户端请求、元数据以及集群管理、查询计划生成等工作。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BE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Backend，即 Doris 的后端</a:t>
                      </a:r>
                      <a:r>
                        <a:rPr lang="zh-CN" altLang="en-US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节点。以 </a:t>
                      </a: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C++ </a:t>
                      </a:r>
                      <a:r>
                        <a:rPr lang="zh-CN" altLang="en-US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语言为主</a:t>
                      </a: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,</a:t>
                      </a:r>
                      <a:r>
                        <a:rPr lang="zh-CN" altLang="en-US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主要</a:t>
                      </a: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负责数据存储与管理、查询计划执行等工作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2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Tablet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Tablet是一张表实际的物理存储单元，一张表按照分区和分桶后在BE构成分布式存储层中以Tablet为单位进行存储，每个Tablet包括元信息及若干个连续的RowSet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Rowset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Rowset是Tablet中一次数据变更的数据集合，数据变更包括了数据导入、删除、更新等。Rowset按版本信息进行记录。每次变更会生成一个版本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Version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由Start、End两个属性构成，维护数据变更的记录信息。通常用来表示Rowset的版本范围，在一次新导入后生成一个Start，End相等的Rowset，在Compaction后生成一个带范围的Rowset版本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9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Segment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ClrTx/>
                        <a:buSzTx/>
                        <a:buFont typeface="Wingdings" panose="05000000000000000000" charset="0"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表示Rowset中的数据分段。多个Segment构成一个Rowset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95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Compaction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连续版本的Rowset合并的过程成称为Compaction，合并过程中会对数据进行压缩操作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>
                <a:sym typeface="+mn-ea"/>
              </a:rPr>
              <a:t>Doris整体架构：极简架构</a:t>
            </a:r>
            <a:endParaRPr kumimoji="1" lang="zh-CN" altLang="en-US" dirty="0"/>
          </a:p>
        </p:txBody>
      </p:sp>
      <p:sp>
        <p:nvSpPr>
          <p:cNvPr id="4" name="TextBox 16"/>
          <p:cNvSpPr txBox="1"/>
          <p:nvPr/>
        </p:nvSpPr>
        <p:spPr>
          <a:xfrm>
            <a:off x="710565" y="1580515"/>
            <a:ext cx="10723880" cy="44462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Doris的架构很简洁，使用MySQL协议，用户可以使用任何MySQL ODBC/JDBC和MySQL客户端直接访问Doris，只设FE(Frontend)、BE(Backend)两种角色、两个进程，不依赖于外部组件，方便部署和运维。</a:t>
            </a:r>
          </a:p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FE：Frontend，即 Doris 的前端节点。主要负责接收和返回客户端请求、元数据以及集群管理、查询计划生成等工作</a:t>
            </a:r>
          </a:p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BE：Backend，即 Doris 的后端节点。主要负责数据存储与管理、查询计划执行等工作。</a:t>
            </a:r>
          </a:p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FE,BE都可线性扩展</a:t>
            </a:r>
          </a:p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FE主要有两个角色，一个是follower，另一个是observer。多个follower组成选举组，会选出一个master，master是follower的一个特例，Master跟follower，主要是用来达到元数据的高可用，保证单节点宕机的情况下，元数据能够实时地在线恢复，而不影响整个服务。</a:t>
            </a:r>
          </a:p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Observer节点仅从 leader 节点进行元数据同步，不参与选举。可以横向扩展以提供元数据的读服务的扩展性。</a:t>
            </a:r>
          </a:p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数据的可靠性由BE保证，BE会对整个数据存储多副本或者是三副本。副本数可根据需求动态调整。 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>
                <a:sym typeface="+mn-ea"/>
              </a:rPr>
              <a:t>Doris整体架构：</a:t>
            </a:r>
            <a:r>
              <a:rPr kumimoji="1" lang="en-US" altLang="zh-CN">
                <a:sym typeface="+mn-ea"/>
              </a:rPr>
              <a:t>MPP</a:t>
            </a:r>
            <a:r>
              <a:rPr kumimoji="1">
                <a:sym typeface="+mn-ea"/>
              </a:rPr>
              <a:t>架构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52170" y="1288256"/>
            <a:ext cx="2952115" cy="503555"/>
          </a:xfrm>
          <a:prstGeom prst="rect">
            <a:avLst/>
          </a:prstGeom>
          <a:solidFill>
            <a:schemeClr val="bg2"/>
          </a:solidFill>
          <a:ln>
            <a:solidFill>
              <a:srgbClr val="EBEB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Scatter/Gather</a:t>
            </a:r>
          </a:p>
        </p:txBody>
      </p:sp>
      <p:sp>
        <p:nvSpPr>
          <p:cNvPr id="5" name="矩形 4"/>
          <p:cNvSpPr/>
          <p:nvPr/>
        </p:nvSpPr>
        <p:spPr>
          <a:xfrm>
            <a:off x="4382135" y="1288256"/>
            <a:ext cx="2952115" cy="503555"/>
          </a:xfrm>
          <a:prstGeom prst="rect">
            <a:avLst/>
          </a:prstGeom>
          <a:solidFill>
            <a:schemeClr val="bg2"/>
          </a:solidFill>
          <a:ln>
            <a:solidFill>
              <a:srgbClr val="EBEB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Map Reduce</a:t>
            </a:r>
          </a:p>
        </p:txBody>
      </p:sp>
      <p:sp>
        <p:nvSpPr>
          <p:cNvPr id="7" name="矩形 6"/>
          <p:cNvSpPr/>
          <p:nvPr/>
        </p:nvSpPr>
        <p:spPr>
          <a:xfrm>
            <a:off x="7844155" y="1288256"/>
            <a:ext cx="2952115" cy="503555"/>
          </a:xfrm>
          <a:prstGeom prst="rect">
            <a:avLst/>
          </a:prstGeom>
          <a:solidFill>
            <a:schemeClr val="bg2"/>
          </a:solidFill>
          <a:ln>
            <a:solidFill>
              <a:srgbClr val="EBEB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MPP</a:t>
            </a:r>
          </a:p>
        </p:txBody>
      </p:sp>
      <p:sp>
        <p:nvSpPr>
          <p:cNvPr id="9" name="矩形 8"/>
          <p:cNvSpPr/>
          <p:nvPr/>
        </p:nvSpPr>
        <p:spPr>
          <a:xfrm>
            <a:off x="1297305" y="3175635"/>
            <a:ext cx="2061845" cy="34036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Gather</a:t>
            </a:r>
            <a:endParaRPr lang="en-US" altLang="zh-CN"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52170" y="4298950"/>
            <a:ext cx="920750" cy="34036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Task</a:t>
            </a:r>
          </a:p>
        </p:txBody>
      </p:sp>
      <p:sp>
        <p:nvSpPr>
          <p:cNvPr id="29" name="矩形 28"/>
          <p:cNvSpPr/>
          <p:nvPr/>
        </p:nvSpPr>
        <p:spPr>
          <a:xfrm>
            <a:off x="1867535" y="4298950"/>
            <a:ext cx="920750" cy="34036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Task</a:t>
            </a:r>
          </a:p>
        </p:txBody>
      </p:sp>
      <p:sp>
        <p:nvSpPr>
          <p:cNvPr id="30" name="矩形 29"/>
          <p:cNvSpPr/>
          <p:nvPr/>
        </p:nvSpPr>
        <p:spPr>
          <a:xfrm>
            <a:off x="2882900" y="4298950"/>
            <a:ext cx="920750" cy="34036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Task</a:t>
            </a:r>
          </a:p>
        </p:txBody>
      </p:sp>
      <p:cxnSp>
        <p:nvCxnSpPr>
          <p:cNvPr id="31" name="直接箭头连接符 30"/>
          <p:cNvCxnSpPr>
            <a:stCxn id="10" idx="0"/>
            <a:endCxn id="9" idx="2"/>
          </p:cNvCxnSpPr>
          <p:nvPr/>
        </p:nvCxnSpPr>
        <p:spPr>
          <a:xfrm flipV="1">
            <a:off x="1312545" y="3515995"/>
            <a:ext cx="1016000" cy="7829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9" idx="0"/>
            <a:endCxn id="9" idx="2"/>
          </p:cNvCxnSpPr>
          <p:nvPr/>
        </p:nvCxnSpPr>
        <p:spPr>
          <a:xfrm flipV="1">
            <a:off x="2327910" y="3515995"/>
            <a:ext cx="635" cy="7829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93" idx="0"/>
            <a:endCxn id="86" idx="2"/>
          </p:cNvCxnSpPr>
          <p:nvPr/>
        </p:nvCxnSpPr>
        <p:spPr>
          <a:xfrm flipH="1" flipV="1">
            <a:off x="8460105" y="3523615"/>
            <a:ext cx="2049780" cy="677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84860" y="5069205"/>
            <a:ext cx="3086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单节点汇聚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无法完成大表Join，高基数聚合</a:t>
            </a:r>
          </a:p>
        </p:txBody>
      </p:sp>
      <p:sp>
        <p:nvSpPr>
          <p:cNvPr id="36" name="矩形 35"/>
          <p:cNvSpPr/>
          <p:nvPr/>
        </p:nvSpPr>
        <p:spPr>
          <a:xfrm>
            <a:off x="4382135" y="2059940"/>
            <a:ext cx="1226820" cy="34036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Reduce</a:t>
            </a:r>
          </a:p>
        </p:txBody>
      </p:sp>
      <p:sp>
        <p:nvSpPr>
          <p:cNvPr id="37" name="矩形 36"/>
          <p:cNvSpPr/>
          <p:nvPr/>
        </p:nvSpPr>
        <p:spPr>
          <a:xfrm>
            <a:off x="6107430" y="2059940"/>
            <a:ext cx="1226820" cy="34036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Reduce</a:t>
            </a:r>
          </a:p>
        </p:txBody>
      </p:sp>
      <p:sp>
        <p:nvSpPr>
          <p:cNvPr id="40" name="矩形 39"/>
          <p:cNvSpPr/>
          <p:nvPr/>
        </p:nvSpPr>
        <p:spPr>
          <a:xfrm>
            <a:off x="4382135" y="2663825"/>
            <a:ext cx="2952115" cy="340360"/>
          </a:xfrm>
          <a:prstGeom prst="rect">
            <a:avLst/>
          </a:prstGeom>
          <a:solidFill>
            <a:srgbClr val="FEBB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Disk</a:t>
            </a:r>
          </a:p>
        </p:txBody>
      </p:sp>
      <p:cxnSp>
        <p:nvCxnSpPr>
          <p:cNvPr id="59" name="直接箭头连接符 58"/>
          <p:cNvCxnSpPr>
            <a:endCxn id="36" idx="2"/>
          </p:cNvCxnSpPr>
          <p:nvPr/>
        </p:nvCxnSpPr>
        <p:spPr>
          <a:xfrm flipV="1">
            <a:off x="4993005" y="2390775"/>
            <a:ext cx="2540" cy="2832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endCxn id="37" idx="2"/>
          </p:cNvCxnSpPr>
          <p:nvPr/>
        </p:nvCxnSpPr>
        <p:spPr>
          <a:xfrm flipV="1">
            <a:off x="6719570" y="2390775"/>
            <a:ext cx="1270" cy="263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4432935" y="3295650"/>
            <a:ext cx="1226820" cy="34036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Map</a:t>
            </a:r>
          </a:p>
        </p:txBody>
      </p:sp>
      <p:sp>
        <p:nvSpPr>
          <p:cNvPr id="62" name="矩形 61"/>
          <p:cNvSpPr/>
          <p:nvPr/>
        </p:nvSpPr>
        <p:spPr>
          <a:xfrm>
            <a:off x="6158230" y="3295650"/>
            <a:ext cx="1226820" cy="34036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Map</a:t>
            </a:r>
          </a:p>
        </p:txBody>
      </p:sp>
      <p:sp>
        <p:nvSpPr>
          <p:cNvPr id="66" name="矩形 65"/>
          <p:cNvSpPr/>
          <p:nvPr/>
        </p:nvSpPr>
        <p:spPr>
          <a:xfrm>
            <a:off x="4432935" y="3899535"/>
            <a:ext cx="2952115" cy="340360"/>
          </a:xfrm>
          <a:prstGeom prst="rect">
            <a:avLst/>
          </a:prstGeom>
          <a:solidFill>
            <a:srgbClr val="FEBB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Disk</a:t>
            </a:r>
          </a:p>
        </p:txBody>
      </p:sp>
      <p:cxnSp>
        <p:nvCxnSpPr>
          <p:cNvPr id="69" name="直接箭头连接符 68"/>
          <p:cNvCxnSpPr>
            <a:endCxn id="61" idx="2"/>
          </p:cNvCxnSpPr>
          <p:nvPr/>
        </p:nvCxnSpPr>
        <p:spPr>
          <a:xfrm flipV="1">
            <a:off x="5043805" y="3626485"/>
            <a:ext cx="2540" cy="2832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endCxn id="62" idx="2"/>
          </p:cNvCxnSpPr>
          <p:nvPr/>
        </p:nvCxnSpPr>
        <p:spPr>
          <a:xfrm flipV="1">
            <a:off x="6770370" y="3626485"/>
            <a:ext cx="1270" cy="263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flipV="1">
            <a:off x="4995545" y="3007995"/>
            <a:ext cx="2540" cy="2832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V="1">
            <a:off x="6720840" y="3007995"/>
            <a:ext cx="2540" cy="2832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4432935" y="4551045"/>
            <a:ext cx="1226820" cy="34036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Reduce</a:t>
            </a:r>
          </a:p>
        </p:txBody>
      </p:sp>
      <p:sp>
        <p:nvSpPr>
          <p:cNvPr id="74" name="矩形 73"/>
          <p:cNvSpPr/>
          <p:nvPr/>
        </p:nvSpPr>
        <p:spPr>
          <a:xfrm>
            <a:off x="6158230" y="4551045"/>
            <a:ext cx="1226820" cy="34036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Reduce</a:t>
            </a:r>
          </a:p>
        </p:txBody>
      </p:sp>
      <p:sp>
        <p:nvSpPr>
          <p:cNvPr id="75" name="矩形 74"/>
          <p:cNvSpPr/>
          <p:nvPr/>
        </p:nvSpPr>
        <p:spPr>
          <a:xfrm>
            <a:off x="4432935" y="5154930"/>
            <a:ext cx="2952115" cy="340360"/>
          </a:xfrm>
          <a:prstGeom prst="rect">
            <a:avLst/>
          </a:prstGeom>
          <a:solidFill>
            <a:srgbClr val="FEBB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Disk</a:t>
            </a:r>
          </a:p>
        </p:txBody>
      </p:sp>
      <p:cxnSp>
        <p:nvCxnSpPr>
          <p:cNvPr id="76" name="直接箭头连接符 75"/>
          <p:cNvCxnSpPr>
            <a:endCxn id="73" idx="2"/>
          </p:cNvCxnSpPr>
          <p:nvPr/>
        </p:nvCxnSpPr>
        <p:spPr>
          <a:xfrm flipV="1">
            <a:off x="5043805" y="4881880"/>
            <a:ext cx="2540" cy="2832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endCxn id="74" idx="2"/>
          </p:cNvCxnSpPr>
          <p:nvPr/>
        </p:nvCxnSpPr>
        <p:spPr>
          <a:xfrm flipV="1">
            <a:off x="6770370" y="4881880"/>
            <a:ext cx="1270" cy="263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>
            <a:stCxn id="73" idx="0"/>
          </p:cNvCxnSpPr>
          <p:nvPr/>
        </p:nvCxnSpPr>
        <p:spPr>
          <a:xfrm flipH="1" flipV="1">
            <a:off x="5043805" y="4264025"/>
            <a:ext cx="2540" cy="2774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74" idx="0"/>
          </p:cNvCxnSpPr>
          <p:nvPr/>
        </p:nvCxnSpPr>
        <p:spPr>
          <a:xfrm flipV="1">
            <a:off x="6771640" y="4232910"/>
            <a:ext cx="1270" cy="3086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4436110" y="5792470"/>
            <a:ext cx="1226820" cy="34036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Map</a:t>
            </a:r>
          </a:p>
        </p:txBody>
      </p:sp>
      <p:sp>
        <p:nvSpPr>
          <p:cNvPr id="81" name="矩形 80"/>
          <p:cNvSpPr/>
          <p:nvPr/>
        </p:nvSpPr>
        <p:spPr>
          <a:xfrm>
            <a:off x="6161405" y="5792470"/>
            <a:ext cx="1226820" cy="34036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Map</a:t>
            </a:r>
          </a:p>
        </p:txBody>
      </p:sp>
      <p:cxnSp>
        <p:nvCxnSpPr>
          <p:cNvPr id="82" name="直接箭头连接符 81"/>
          <p:cNvCxnSpPr>
            <a:stCxn id="80" idx="0"/>
          </p:cNvCxnSpPr>
          <p:nvPr/>
        </p:nvCxnSpPr>
        <p:spPr>
          <a:xfrm flipH="1" flipV="1">
            <a:off x="5046980" y="5505450"/>
            <a:ext cx="2540" cy="2774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81" idx="0"/>
          </p:cNvCxnSpPr>
          <p:nvPr/>
        </p:nvCxnSpPr>
        <p:spPr>
          <a:xfrm flipV="1">
            <a:off x="6774815" y="5474335"/>
            <a:ext cx="1270" cy="3086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3940810" y="6274435"/>
            <a:ext cx="390334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任务之间需要等待中间数据落盘，磁盘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IO</a:t>
            </a:r>
          </a:p>
        </p:txBody>
      </p:sp>
      <p:sp>
        <p:nvSpPr>
          <p:cNvPr id="85" name="矩形 84"/>
          <p:cNvSpPr/>
          <p:nvPr/>
        </p:nvSpPr>
        <p:spPr>
          <a:xfrm>
            <a:off x="8444865" y="2059940"/>
            <a:ext cx="2061845" cy="34036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Task</a:t>
            </a:r>
          </a:p>
        </p:txBody>
      </p:sp>
      <p:sp>
        <p:nvSpPr>
          <p:cNvPr id="86" name="矩形 85"/>
          <p:cNvSpPr/>
          <p:nvPr/>
        </p:nvSpPr>
        <p:spPr>
          <a:xfrm>
            <a:off x="7999730" y="3183255"/>
            <a:ext cx="920750" cy="34036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Task</a:t>
            </a:r>
          </a:p>
        </p:txBody>
      </p:sp>
      <p:sp>
        <p:nvSpPr>
          <p:cNvPr id="88" name="矩形 87"/>
          <p:cNvSpPr/>
          <p:nvPr/>
        </p:nvSpPr>
        <p:spPr>
          <a:xfrm>
            <a:off x="10030460" y="3183255"/>
            <a:ext cx="920750" cy="34036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Task</a:t>
            </a:r>
          </a:p>
        </p:txBody>
      </p:sp>
      <p:cxnSp>
        <p:nvCxnSpPr>
          <p:cNvPr id="89" name="直接箭头连接符 88"/>
          <p:cNvCxnSpPr>
            <a:stCxn id="86" idx="0"/>
            <a:endCxn id="85" idx="2"/>
          </p:cNvCxnSpPr>
          <p:nvPr/>
        </p:nvCxnSpPr>
        <p:spPr>
          <a:xfrm flipV="1">
            <a:off x="8460105" y="2400300"/>
            <a:ext cx="1016000" cy="7829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88" idx="0"/>
            <a:endCxn id="85" idx="2"/>
          </p:cNvCxnSpPr>
          <p:nvPr/>
        </p:nvCxnSpPr>
        <p:spPr>
          <a:xfrm flipH="1" flipV="1">
            <a:off x="9476105" y="2400300"/>
            <a:ext cx="1014730" cy="7829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7999730" y="4201160"/>
            <a:ext cx="920750" cy="34036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Task</a:t>
            </a:r>
          </a:p>
        </p:txBody>
      </p:sp>
      <p:sp>
        <p:nvSpPr>
          <p:cNvPr id="93" name="矩形 92"/>
          <p:cNvSpPr/>
          <p:nvPr/>
        </p:nvSpPr>
        <p:spPr>
          <a:xfrm>
            <a:off x="10049510" y="4201160"/>
            <a:ext cx="920750" cy="34036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Task</a:t>
            </a:r>
          </a:p>
        </p:txBody>
      </p:sp>
      <p:cxnSp>
        <p:nvCxnSpPr>
          <p:cNvPr id="96" name="直接箭头连接符 95"/>
          <p:cNvCxnSpPr/>
          <p:nvPr/>
        </p:nvCxnSpPr>
        <p:spPr>
          <a:xfrm flipH="1" flipV="1">
            <a:off x="2455545" y="3642995"/>
            <a:ext cx="1014730" cy="7829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92" idx="0"/>
            <a:endCxn id="88" idx="2"/>
          </p:cNvCxnSpPr>
          <p:nvPr/>
        </p:nvCxnSpPr>
        <p:spPr>
          <a:xfrm flipV="1">
            <a:off x="8460105" y="3523615"/>
            <a:ext cx="2030730" cy="677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93" idx="0"/>
            <a:endCxn id="88" idx="2"/>
          </p:cNvCxnSpPr>
          <p:nvPr/>
        </p:nvCxnSpPr>
        <p:spPr>
          <a:xfrm flipH="1" flipV="1">
            <a:off x="10490835" y="3523615"/>
            <a:ext cx="19050" cy="677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stCxn id="92" idx="0"/>
            <a:endCxn id="86" idx="2"/>
          </p:cNvCxnSpPr>
          <p:nvPr/>
        </p:nvCxnSpPr>
        <p:spPr>
          <a:xfrm flipV="1">
            <a:off x="8460105" y="3523615"/>
            <a:ext cx="0" cy="677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>
            <a:stCxn id="102" idx="0"/>
            <a:endCxn id="92" idx="2"/>
          </p:cNvCxnSpPr>
          <p:nvPr/>
        </p:nvCxnSpPr>
        <p:spPr>
          <a:xfrm flipH="1" flipV="1">
            <a:off x="8460105" y="4541520"/>
            <a:ext cx="2080895" cy="649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/>
          <p:cNvSpPr/>
          <p:nvPr/>
        </p:nvSpPr>
        <p:spPr>
          <a:xfrm>
            <a:off x="8021320" y="5191125"/>
            <a:ext cx="920750" cy="34036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Task</a:t>
            </a:r>
          </a:p>
        </p:txBody>
      </p:sp>
      <p:sp>
        <p:nvSpPr>
          <p:cNvPr id="102" name="矩形 101"/>
          <p:cNvSpPr/>
          <p:nvPr/>
        </p:nvSpPr>
        <p:spPr>
          <a:xfrm>
            <a:off x="10080625" y="5191125"/>
            <a:ext cx="920750" cy="34036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16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Task</a:t>
            </a:r>
          </a:p>
        </p:txBody>
      </p:sp>
      <p:cxnSp>
        <p:nvCxnSpPr>
          <p:cNvPr id="103" name="直接箭头连接符 102"/>
          <p:cNvCxnSpPr>
            <a:stCxn id="101" idx="0"/>
            <a:endCxn id="93" idx="2"/>
          </p:cNvCxnSpPr>
          <p:nvPr/>
        </p:nvCxnSpPr>
        <p:spPr>
          <a:xfrm flipV="1">
            <a:off x="8481695" y="4541520"/>
            <a:ext cx="2028190" cy="649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>
            <a:stCxn id="102" idx="0"/>
            <a:endCxn id="93" idx="2"/>
          </p:cNvCxnSpPr>
          <p:nvPr/>
        </p:nvCxnSpPr>
        <p:spPr>
          <a:xfrm flipH="1" flipV="1">
            <a:off x="10509885" y="4541520"/>
            <a:ext cx="31115" cy="649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>
            <a:stCxn id="101" idx="0"/>
            <a:endCxn id="92" idx="2"/>
          </p:cNvCxnSpPr>
          <p:nvPr/>
        </p:nvCxnSpPr>
        <p:spPr>
          <a:xfrm flipH="1" flipV="1">
            <a:off x="8460105" y="4541520"/>
            <a:ext cx="21590" cy="649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7957820" y="5795645"/>
            <a:ext cx="32010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流水线执行无需等待数据内存传输，无磁盘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IO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>
                <a:sym typeface="+mn-ea"/>
              </a:rPr>
              <a:t>Doris整体架构：</a:t>
            </a:r>
            <a:r>
              <a:rPr kumimoji="1" lang="en-US" altLang="zh-CN">
                <a:sym typeface="+mn-ea"/>
              </a:rPr>
              <a:t>MPP</a:t>
            </a:r>
            <a:r>
              <a:rPr kumimoji="1">
                <a:sym typeface="+mn-ea"/>
              </a:rPr>
              <a:t>架构</a:t>
            </a:r>
            <a:endParaRPr kumimoji="1" lang="zh-CN" altLang="en-US" dirty="0"/>
          </a:p>
        </p:txBody>
      </p:sp>
      <p:sp>
        <p:nvSpPr>
          <p:cNvPr id="163" name="矩形 162"/>
          <p:cNvSpPr/>
          <p:nvPr/>
        </p:nvSpPr>
        <p:spPr>
          <a:xfrm>
            <a:off x="926465" y="929005"/>
            <a:ext cx="8976360" cy="44640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SELECT k1,SUM(v1) FROM A,B WHERE A.k2=B.k2 GROUP BY k1 ORDER BY SUM(v1)</a:t>
            </a:r>
          </a:p>
        </p:txBody>
      </p:sp>
      <p:sp>
        <p:nvSpPr>
          <p:cNvPr id="164" name="TextBox 16"/>
          <p:cNvSpPr txBox="1"/>
          <p:nvPr/>
        </p:nvSpPr>
        <p:spPr>
          <a:xfrm>
            <a:off x="710565" y="1553210"/>
            <a:ext cx="1082230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0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该语句包含了合并、聚合计算、排序等多种操作；在执行计划的时候，MPP 将其拆分成多份，分布到每台机器执行，最后再将结果汇总。假如有10台机器，在大数据量下，这种查询执行方式可以使得查询性能达到10倍的提升。</a:t>
            </a:r>
          </a:p>
        </p:txBody>
      </p:sp>
      <p:pic>
        <p:nvPicPr>
          <p:cNvPr id="165" name="图片 16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97380" y="2469515"/>
            <a:ext cx="6691630" cy="41878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>
                <a:sym typeface="+mn-ea"/>
              </a:rPr>
              <a:t>Doris整体架构：数据分布</a:t>
            </a:r>
          </a:p>
        </p:txBody>
      </p:sp>
      <p:sp>
        <p:nvSpPr>
          <p:cNvPr id="2" name="矩形 1"/>
          <p:cNvSpPr/>
          <p:nvPr/>
        </p:nvSpPr>
        <p:spPr>
          <a:xfrm>
            <a:off x="1569403" y="1971040"/>
            <a:ext cx="977900" cy="1472565"/>
          </a:xfrm>
          <a:prstGeom prst="rect">
            <a:avLst/>
          </a:prstGeom>
          <a:noFill/>
          <a:ln w="6350">
            <a:solidFill>
              <a:schemeClr val="tx1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13853" y="2240915"/>
            <a:ext cx="880110" cy="3041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/>
              <a:t>Tablet 1</a:t>
            </a:r>
          </a:p>
        </p:txBody>
      </p:sp>
      <p:sp>
        <p:nvSpPr>
          <p:cNvPr id="7" name="矩形 6"/>
          <p:cNvSpPr/>
          <p:nvPr/>
        </p:nvSpPr>
        <p:spPr>
          <a:xfrm>
            <a:off x="1614488" y="2660015"/>
            <a:ext cx="879475" cy="2781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/>
              <a:t>Tablet 2</a:t>
            </a:r>
          </a:p>
        </p:txBody>
      </p:sp>
      <p:sp>
        <p:nvSpPr>
          <p:cNvPr id="8" name="矩形 7"/>
          <p:cNvSpPr/>
          <p:nvPr/>
        </p:nvSpPr>
        <p:spPr>
          <a:xfrm>
            <a:off x="1614488" y="3030855"/>
            <a:ext cx="879475" cy="2603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/>
              <a:t>Tablet 3</a:t>
            </a:r>
          </a:p>
        </p:txBody>
      </p:sp>
      <p:sp>
        <p:nvSpPr>
          <p:cNvPr id="5" name="右箭头 4"/>
          <p:cNvSpPr/>
          <p:nvPr/>
        </p:nvSpPr>
        <p:spPr>
          <a:xfrm>
            <a:off x="2546033" y="2649855"/>
            <a:ext cx="492760" cy="184150"/>
          </a:xfrm>
          <a:prstGeom prst="rightArrow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292158" y="887730"/>
            <a:ext cx="2811145" cy="280035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tx1"/>
                </a:solidFill>
              </a:rPr>
              <a:t>MySQL Client</a:t>
            </a:r>
          </a:p>
        </p:txBody>
      </p:sp>
      <p:sp>
        <p:nvSpPr>
          <p:cNvPr id="19" name="矩形 18"/>
          <p:cNvSpPr/>
          <p:nvPr/>
        </p:nvSpPr>
        <p:spPr>
          <a:xfrm>
            <a:off x="3478213" y="1521460"/>
            <a:ext cx="713105" cy="3048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9" name="矩形 8"/>
          <p:cNvSpPr/>
          <p:nvPr/>
        </p:nvSpPr>
        <p:spPr>
          <a:xfrm>
            <a:off x="3100388" y="2696845"/>
            <a:ext cx="756285" cy="189611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3185478" y="4208145"/>
            <a:ext cx="568325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Store 1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1742123" y="1971675"/>
            <a:ext cx="487045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Table</a:t>
            </a:r>
          </a:p>
        </p:txBody>
      </p:sp>
      <p:sp>
        <p:nvSpPr>
          <p:cNvPr id="55" name="矩形 54"/>
          <p:cNvSpPr/>
          <p:nvPr/>
        </p:nvSpPr>
        <p:spPr>
          <a:xfrm>
            <a:off x="3038793" y="1347470"/>
            <a:ext cx="3237230" cy="346583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341178" y="1521460"/>
            <a:ext cx="713105" cy="3048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tx1"/>
                </a:solidFill>
              </a:rPr>
              <a:t>FE</a:t>
            </a:r>
          </a:p>
        </p:txBody>
      </p:sp>
      <p:sp>
        <p:nvSpPr>
          <p:cNvPr id="13" name="矩形 12"/>
          <p:cNvSpPr/>
          <p:nvPr/>
        </p:nvSpPr>
        <p:spPr>
          <a:xfrm>
            <a:off x="5283518" y="1521460"/>
            <a:ext cx="713105" cy="3048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tx1"/>
                </a:solidFill>
                <a:sym typeface="+mn-ea"/>
              </a:rPr>
              <a:t>FE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90863" y="2224405"/>
            <a:ext cx="765810" cy="3048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tx1"/>
                </a:solidFill>
              </a:rPr>
              <a:t>BE</a:t>
            </a:r>
          </a:p>
        </p:txBody>
      </p:sp>
      <p:sp>
        <p:nvSpPr>
          <p:cNvPr id="15" name="矩形 14"/>
          <p:cNvSpPr/>
          <p:nvPr/>
        </p:nvSpPr>
        <p:spPr>
          <a:xfrm>
            <a:off x="3963353" y="2224405"/>
            <a:ext cx="756920" cy="3048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tx1"/>
                </a:solidFill>
                <a:sym typeface="+mn-ea"/>
              </a:rPr>
              <a:t>BE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871403" y="2224405"/>
            <a:ext cx="755650" cy="3048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tx1"/>
                </a:solidFill>
                <a:sym typeface="+mn-ea"/>
              </a:rPr>
              <a:t>BE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779578" y="1347470"/>
            <a:ext cx="3647440" cy="346583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3134678" y="2830195"/>
            <a:ext cx="679450" cy="3041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/>
              <a:t>Tablet 1</a:t>
            </a:r>
          </a:p>
        </p:txBody>
      </p:sp>
      <p:sp>
        <p:nvSpPr>
          <p:cNvPr id="80" name="矩形 79"/>
          <p:cNvSpPr/>
          <p:nvPr/>
        </p:nvSpPr>
        <p:spPr>
          <a:xfrm>
            <a:off x="3139758" y="3577590"/>
            <a:ext cx="678180" cy="260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Tablet 2</a:t>
            </a:r>
          </a:p>
        </p:txBody>
      </p:sp>
      <p:sp>
        <p:nvSpPr>
          <p:cNvPr id="97" name="矩形 96"/>
          <p:cNvSpPr/>
          <p:nvPr/>
        </p:nvSpPr>
        <p:spPr>
          <a:xfrm>
            <a:off x="3139758" y="3197225"/>
            <a:ext cx="679450" cy="304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Tablet 3</a:t>
            </a:r>
          </a:p>
        </p:txBody>
      </p:sp>
      <p:sp>
        <p:nvSpPr>
          <p:cNvPr id="98" name="矩形 97"/>
          <p:cNvSpPr/>
          <p:nvPr/>
        </p:nvSpPr>
        <p:spPr>
          <a:xfrm>
            <a:off x="3963353" y="2696845"/>
            <a:ext cx="756285" cy="189611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9" name="文本框 98"/>
          <p:cNvSpPr txBox="1"/>
          <p:nvPr/>
        </p:nvSpPr>
        <p:spPr>
          <a:xfrm>
            <a:off x="4048443" y="4208145"/>
            <a:ext cx="568325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Store 2</a:t>
            </a:r>
          </a:p>
        </p:txBody>
      </p:sp>
      <p:sp>
        <p:nvSpPr>
          <p:cNvPr id="100" name="矩形 99"/>
          <p:cNvSpPr/>
          <p:nvPr/>
        </p:nvSpPr>
        <p:spPr>
          <a:xfrm>
            <a:off x="3997643" y="2830195"/>
            <a:ext cx="679450" cy="3041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/>
              <a:t>Tablet 1</a:t>
            </a:r>
          </a:p>
        </p:txBody>
      </p:sp>
      <p:sp>
        <p:nvSpPr>
          <p:cNvPr id="101" name="矩形 100"/>
          <p:cNvSpPr/>
          <p:nvPr/>
        </p:nvSpPr>
        <p:spPr>
          <a:xfrm>
            <a:off x="4002723" y="3577590"/>
            <a:ext cx="678180" cy="2603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Tablet 3</a:t>
            </a:r>
          </a:p>
        </p:txBody>
      </p:sp>
      <p:sp>
        <p:nvSpPr>
          <p:cNvPr id="102" name="矩形 101"/>
          <p:cNvSpPr/>
          <p:nvPr/>
        </p:nvSpPr>
        <p:spPr>
          <a:xfrm>
            <a:off x="4002723" y="3197225"/>
            <a:ext cx="679450" cy="3041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Tablet 2</a:t>
            </a:r>
          </a:p>
        </p:txBody>
      </p:sp>
      <p:sp>
        <p:nvSpPr>
          <p:cNvPr id="103" name="矩形 102"/>
          <p:cNvSpPr/>
          <p:nvPr/>
        </p:nvSpPr>
        <p:spPr>
          <a:xfrm>
            <a:off x="4871403" y="2696845"/>
            <a:ext cx="756285" cy="189611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4" name="文本框 103"/>
          <p:cNvSpPr txBox="1"/>
          <p:nvPr/>
        </p:nvSpPr>
        <p:spPr>
          <a:xfrm>
            <a:off x="4956493" y="4208145"/>
            <a:ext cx="568325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Store 3</a:t>
            </a:r>
          </a:p>
        </p:txBody>
      </p:sp>
      <p:sp>
        <p:nvSpPr>
          <p:cNvPr id="105" name="矩形 104"/>
          <p:cNvSpPr/>
          <p:nvPr/>
        </p:nvSpPr>
        <p:spPr>
          <a:xfrm>
            <a:off x="4905693" y="2830195"/>
            <a:ext cx="679450" cy="3041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Tablet 2</a:t>
            </a:r>
          </a:p>
        </p:txBody>
      </p:sp>
      <p:sp>
        <p:nvSpPr>
          <p:cNvPr id="106" name="矩形 105"/>
          <p:cNvSpPr/>
          <p:nvPr/>
        </p:nvSpPr>
        <p:spPr>
          <a:xfrm>
            <a:off x="4910773" y="3577590"/>
            <a:ext cx="678180" cy="2603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Tablet 1</a:t>
            </a:r>
          </a:p>
        </p:txBody>
      </p:sp>
      <p:sp>
        <p:nvSpPr>
          <p:cNvPr id="107" name="矩形 106"/>
          <p:cNvSpPr/>
          <p:nvPr/>
        </p:nvSpPr>
        <p:spPr>
          <a:xfrm>
            <a:off x="4910773" y="3197225"/>
            <a:ext cx="679450" cy="304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Tablet 3</a:t>
            </a:r>
          </a:p>
        </p:txBody>
      </p:sp>
      <p:sp>
        <p:nvSpPr>
          <p:cNvPr id="108" name="矩形 107"/>
          <p:cNvSpPr/>
          <p:nvPr/>
        </p:nvSpPr>
        <p:spPr>
          <a:xfrm>
            <a:off x="6869748" y="2830195"/>
            <a:ext cx="756285" cy="189611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9" name="文本框 108"/>
          <p:cNvSpPr txBox="1"/>
          <p:nvPr/>
        </p:nvSpPr>
        <p:spPr>
          <a:xfrm>
            <a:off x="6954838" y="4341495"/>
            <a:ext cx="568325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Store 1</a:t>
            </a:r>
          </a:p>
        </p:txBody>
      </p:sp>
      <p:sp>
        <p:nvSpPr>
          <p:cNvPr id="110" name="矩形 109"/>
          <p:cNvSpPr/>
          <p:nvPr/>
        </p:nvSpPr>
        <p:spPr>
          <a:xfrm>
            <a:off x="6904038" y="2963545"/>
            <a:ext cx="679450" cy="3041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/>
              <a:t>Tablet 1</a:t>
            </a:r>
          </a:p>
        </p:txBody>
      </p:sp>
      <p:sp>
        <p:nvSpPr>
          <p:cNvPr id="111" name="矩形 110"/>
          <p:cNvSpPr/>
          <p:nvPr/>
        </p:nvSpPr>
        <p:spPr>
          <a:xfrm>
            <a:off x="6909118" y="3710940"/>
            <a:ext cx="678180" cy="26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Tablet 2</a:t>
            </a:r>
          </a:p>
        </p:txBody>
      </p:sp>
      <p:sp>
        <p:nvSpPr>
          <p:cNvPr id="112" name="矩形 111"/>
          <p:cNvSpPr/>
          <p:nvPr/>
        </p:nvSpPr>
        <p:spPr>
          <a:xfrm>
            <a:off x="6909118" y="3330575"/>
            <a:ext cx="679450" cy="304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Tablet 3</a:t>
            </a:r>
          </a:p>
        </p:txBody>
      </p:sp>
      <p:sp>
        <p:nvSpPr>
          <p:cNvPr id="113" name="矩形 112"/>
          <p:cNvSpPr/>
          <p:nvPr/>
        </p:nvSpPr>
        <p:spPr>
          <a:xfrm>
            <a:off x="7732713" y="2830195"/>
            <a:ext cx="756285" cy="189611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7817803" y="4341495"/>
            <a:ext cx="568325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Store 2</a:t>
            </a:r>
          </a:p>
        </p:txBody>
      </p:sp>
      <p:sp>
        <p:nvSpPr>
          <p:cNvPr id="115" name="矩形 114"/>
          <p:cNvSpPr/>
          <p:nvPr/>
        </p:nvSpPr>
        <p:spPr>
          <a:xfrm>
            <a:off x="7767003" y="2963545"/>
            <a:ext cx="679450" cy="3041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/>
              <a:t>Tablet 1</a:t>
            </a:r>
          </a:p>
        </p:txBody>
      </p:sp>
      <p:sp>
        <p:nvSpPr>
          <p:cNvPr id="116" name="矩形 115"/>
          <p:cNvSpPr/>
          <p:nvPr/>
        </p:nvSpPr>
        <p:spPr>
          <a:xfrm>
            <a:off x="7772083" y="3710940"/>
            <a:ext cx="678180" cy="2603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Tablet 3</a:t>
            </a:r>
          </a:p>
        </p:txBody>
      </p:sp>
      <p:sp>
        <p:nvSpPr>
          <p:cNvPr id="117" name="矩形 116"/>
          <p:cNvSpPr/>
          <p:nvPr/>
        </p:nvSpPr>
        <p:spPr>
          <a:xfrm>
            <a:off x="7772083" y="3330575"/>
            <a:ext cx="679450" cy="3041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Tablet 2</a:t>
            </a:r>
          </a:p>
        </p:txBody>
      </p:sp>
      <p:sp>
        <p:nvSpPr>
          <p:cNvPr id="118" name="矩形 117"/>
          <p:cNvSpPr/>
          <p:nvPr/>
        </p:nvSpPr>
        <p:spPr>
          <a:xfrm>
            <a:off x="8640763" y="2830195"/>
            <a:ext cx="756285" cy="189611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9" name="文本框 118"/>
          <p:cNvSpPr txBox="1"/>
          <p:nvPr/>
        </p:nvSpPr>
        <p:spPr>
          <a:xfrm>
            <a:off x="8725853" y="4341495"/>
            <a:ext cx="568325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Store 3</a:t>
            </a:r>
          </a:p>
        </p:txBody>
      </p:sp>
      <p:sp>
        <p:nvSpPr>
          <p:cNvPr id="120" name="矩形 119"/>
          <p:cNvSpPr/>
          <p:nvPr/>
        </p:nvSpPr>
        <p:spPr>
          <a:xfrm>
            <a:off x="8675053" y="2963545"/>
            <a:ext cx="679450" cy="3041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Tablet 2</a:t>
            </a:r>
          </a:p>
        </p:txBody>
      </p:sp>
      <p:sp>
        <p:nvSpPr>
          <p:cNvPr id="121" name="矩形 120"/>
          <p:cNvSpPr/>
          <p:nvPr/>
        </p:nvSpPr>
        <p:spPr>
          <a:xfrm>
            <a:off x="8680133" y="3710940"/>
            <a:ext cx="678180" cy="26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Tablet 1</a:t>
            </a:r>
          </a:p>
        </p:txBody>
      </p:sp>
      <p:sp>
        <p:nvSpPr>
          <p:cNvPr id="122" name="矩形 121"/>
          <p:cNvSpPr/>
          <p:nvPr/>
        </p:nvSpPr>
        <p:spPr>
          <a:xfrm>
            <a:off x="8680133" y="3330575"/>
            <a:ext cx="679450" cy="304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Tablet 3</a:t>
            </a:r>
          </a:p>
        </p:txBody>
      </p:sp>
      <p:sp>
        <p:nvSpPr>
          <p:cNvPr id="123" name="矩形 122"/>
          <p:cNvSpPr/>
          <p:nvPr/>
        </p:nvSpPr>
        <p:spPr>
          <a:xfrm>
            <a:off x="6851333" y="2224405"/>
            <a:ext cx="765810" cy="3048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tx1"/>
                </a:solidFill>
              </a:rPr>
              <a:t>BE</a:t>
            </a:r>
          </a:p>
        </p:txBody>
      </p:sp>
      <p:sp>
        <p:nvSpPr>
          <p:cNvPr id="124" name="矩形 123"/>
          <p:cNvSpPr/>
          <p:nvPr/>
        </p:nvSpPr>
        <p:spPr>
          <a:xfrm>
            <a:off x="7723823" y="2224405"/>
            <a:ext cx="756920" cy="3048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tx1"/>
                </a:solidFill>
                <a:sym typeface="+mn-ea"/>
              </a:rPr>
              <a:t>BE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8631873" y="2224405"/>
            <a:ext cx="755650" cy="3048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tx1"/>
                </a:solidFill>
                <a:sym typeface="+mn-ea"/>
              </a:rPr>
              <a:t>BE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9541828" y="2224405"/>
            <a:ext cx="755650" cy="3048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chemeClr val="tx1"/>
                </a:solidFill>
                <a:sym typeface="+mn-ea"/>
              </a:rPr>
              <a:t>BE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9541828" y="2830195"/>
            <a:ext cx="756285" cy="189611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8" name="文本框 127"/>
          <p:cNvSpPr txBox="1"/>
          <p:nvPr/>
        </p:nvSpPr>
        <p:spPr>
          <a:xfrm>
            <a:off x="9626918" y="4341495"/>
            <a:ext cx="568325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Store 4</a:t>
            </a:r>
          </a:p>
        </p:txBody>
      </p:sp>
      <p:sp>
        <p:nvSpPr>
          <p:cNvPr id="129" name="矩形 128"/>
          <p:cNvSpPr/>
          <p:nvPr/>
        </p:nvSpPr>
        <p:spPr>
          <a:xfrm>
            <a:off x="9579928" y="3330575"/>
            <a:ext cx="679450" cy="3041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Tablet 2</a:t>
            </a:r>
          </a:p>
        </p:txBody>
      </p:sp>
      <p:sp>
        <p:nvSpPr>
          <p:cNvPr id="130" name="矩形 129"/>
          <p:cNvSpPr/>
          <p:nvPr/>
        </p:nvSpPr>
        <p:spPr>
          <a:xfrm>
            <a:off x="9581198" y="2963545"/>
            <a:ext cx="678180" cy="2603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Tablet 1</a:t>
            </a:r>
          </a:p>
        </p:txBody>
      </p:sp>
      <p:sp>
        <p:nvSpPr>
          <p:cNvPr id="132" name="右箭头 131"/>
          <p:cNvSpPr/>
          <p:nvPr/>
        </p:nvSpPr>
        <p:spPr>
          <a:xfrm>
            <a:off x="6276023" y="2649855"/>
            <a:ext cx="492760" cy="184150"/>
          </a:xfrm>
          <a:prstGeom prst="rightArrow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4" name="下箭头 133"/>
          <p:cNvSpPr/>
          <p:nvPr/>
        </p:nvSpPr>
        <p:spPr>
          <a:xfrm>
            <a:off x="3796983" y="1161415"/>
            <a:ext cx="75565" cy="360045"/>
          </a:xfrm>
          <a:prstGeom prst="down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5" name="下箭头 134"/>
          <p:cNvSpPr/>
          <p:nvPr/>
        </p:nvSpPr>
        <p:spPr>
          <a:xfrm>
            <a:off x="4644073" y="1167765"/>
            <a:ext cx="75565" cy="360045"/>
          </a:xfrm>
          <a:prstGeom prst="down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6" name="下箭头 135"/>
          <p:cNvSpPr/>
          <p:nvPr/>
        </p:nvSpPr>
        <p:spPr>
          <a:xfrm>
            <a:off x="5588953" y="1167765"/>
            <a:ext cx="75565" cy="360045"/>
          </a:xfrm>
          <a:prstGeom prst="down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TextBox 16"/>
          <p:cNvSpPr txBox="1"/>
          <p:nvPr/>
        </p:nvSpPr>
        <p:spPr>
          <a:xfrm>
            <a:off x="685165" y="4722495"/>
            <a:ext cx="10822305" cy="20351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从表的角度来看数据结构，用户的一张 Table 会拆成多个 Tablet，Tablet 会存成多副本，存储在不同的 BE 中，从而保证数据的高可用和高可靠。</a:t>
            </a:r>
          </a:p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数据主要都是存储在BE里面，BE节点上物理数据的可靠性通过多副本来实现，默认是3副本，副本数可配置且可随时动态调整,满足不同可用性级别的业务需求。FE调度BE上副本的分布与补齐。</a:t>
            </a:r>
          </a:p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如果说用户对可用性要求不高，而对资源的消耗比较敏感的话，我们可以在建表的时候选择建两副本或者一副本。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>
                <a:sym typeface="+mn-ea"/>
              </a:rPr>
              <a:t>Doris整体架构：数据可靠性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630" y="857885"/>
            <a:ext cx="8051165" cy="3263265"/>
          </a:xfrm>
          <a:prstGeom prst="rect">
            <a:avLst/>
          </a:prstGeom>
        </p:spPr>
      </p:pic>
      <p:sp>
        <p:nvSpPr>
          <p:cNvPr id="4" name="TextBox 16"/>
          <p:cNvSpPr txBox="1"/>
          <p:nvPr/>
        </p:nvSpPr>
        <p:spPr>
          <a:xfrm>
            <a:off x="570230" y="3986530"/>
            <a:ext cx="10895965" cy="28714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Doris采用==Paxos协议以及Memory+ Checkpoint + Journal的机制==来确保元数据的高性能及高可靠。元数据的每次更新，都会遵照以下几步：</a:t>
            </a:r>
          </a:p>
          <a:p>
            <a:pPr marL="817245" lvl="1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charset="0"/>
              <a:buChar char="n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首先写入到磁盘的日志文件中</a:t>
            </a:r>
          </a:p>
          <a:p>
            <a:pPr marL="817245" lvl="1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charset="0"/>
              <a:buChar char="n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然后再写到内存中</a:t>
            </a:r>
          </a:p>
          <a:p>
            <a:pPr marL="817245" lvl="1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charset="0"/>
              <a:buChar char="n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最后定期checkpoint到本地磁盘上 </a:t>
            </a:r>
          </a:p>
          <a:p>
            <a:pPr marL="360045" lvl="1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Doris 内部自行管理数据的多副本和自动修复。保证数据的高可用、高可靠。在服务器宕机的情况下，服务依然可用，数据也不会丢失。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>
                <a:solidFill>
                  <a:schemeClr val="tx1"/>
                </a:solidFill>
                <a:sym typeface="+mn-ea"/>
              </a:rPr>
              <a:t>Doris概述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en-US" altLang="zh-CN"/>
              <a:t>Doris</a:t>
            </a:r>
            <a:r>
              <a:rPr lang="zh-CN" altLang="en-US"/>
              <a:t>架构</a:t>
            </a:r>
            <a:r>
              <a:rPr lang="zh-CN" altLang="en-US" dirty="0"/>
              <a:t>体系</a:t>
            </a:r>
          </a:p>
          <a:p>
            <a:r>
              <a:rPr lang="zh-CN" altLang="en-US">
                <a:solidFill>
                  <a:srgbClr val="FF0000"/>
                </a:solidFill>
              </a:rPr>
              <a:t>Doris</a:t>
            </a:r>
            <a:r>
              <a:rPr lang="zh-CN" altLang="en-US" dirty="0">
                <a:solidFill>
                  <a:srgbClr val="FF0000"/>
                </a:solidFill>
              </a:rPr>
              <a:t>环境部署</a:t>
            </a:r>
          </a:p>
          <a:p>
            <a:r>
              <a:rPr kumimoji="1" lang="en-US" altLang="zh-CN"/>
              <a:t>Doris</a:t>
            </a:r>
            <a:r>
              <a:rPr kumimoji="1" lang="zh-CN" altLang="en-US"/>
              <a:t>数据分析实践</a:t>
            </a:r>
            <a:endParaRPr kumimoji="1" lang="en-US" altLang="zh-CN"/>
          </a:p>
          <a:p>
            <a:r>
              <a:rPr kumimoji="1" lang="en-US" altLang="zh-CN"/>
              <a:t>Doris</a:t>
            </a:r>
            <a:r>
              <a:rPr kumimoji="1" lang="zh-CN" altLang="en-US"/>
              <a:t>高级特性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>
                <a:solidFill>
                  <a:srgbClr val="FF0000"/>
                </a:solidFill>
                <a:sym typeface="+mn-ea"/>
              </a:rPr>
              <a:t>Doris概述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/>
              <a:t>Doris</a:t>
            </a:r>
            <a:r>
              <a:rPr lang="zh-CN" altLang="en-US"/>
              <a:t>架构</a:t>
            </a:r>
            <a:r>
              <a:rPr lang="zh-CN" altLang="en-US" dirty="0"/>
              <a:t>体系</a:t>
            </a:r>
          </a:p>
          <a:p>
            <a:r>
              <a:rPr lang="zh-CN" altLang="en-US"/>
              <a:t>Doris</a:t>
            </a:r>
            <a:r>
              <a:rPr lang="zh-CN" altLang="en-US" dirty="0"/>
              <a:t>环境部署</a:t>
            </a:r>
          </a:p>
          <a:p>
            <a:r>
              <a:rPr kumimoji="1" lang="en-US" altLang="zh-CN" dirty="0"/>
              <a:t>Doris</a:t>
            </a:r>
            <a:r>
              <a:rPr kumimoji="1" lang="zh-CN" altLang="en-US"/>
              <a:t>数据分析实践</a:t>
            </a:r>
            <a:endParaRPr kumimoji="1" lang="en-US" altLang="zh-CN" dirty="0"/>
          </a:p>
          <a:p>
            <a:r>
              <a:rPr kumimoji="1" lang="en-US" altLang="zh-CN" dirty="0"/>
              <a:t>Doris</a:t>
            </a:r>
            <a:r>
              <a:rPr kumimoji="1" lang="zh-CN" altLang="en-US"/>
              <a:t>高级特性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>
                <a:sym typeface="+mn-ea"/>
              </a:rPr>
              <a:t>服务器环境介绍</a:t>
            </a:r>
            <a:endParaRPr kumimoji="1" dirty="0"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10880" y="1683873"/>
          <a:ext cx="10502265" cy="2498725"/>
        </p:xfrm>
        <a:graphic>
          <a:graphicData uri="http://schemas.openxmlformats.org/drawingml/2006/table">
            <a:tbl>
              <a:tblPr/>
              <a:tblGrid>
                <a:gridCol w="206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62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6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62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59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主机名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操作系统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/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版本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IP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内存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硬盘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node01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algn="l" defTabSz="914400" fontAlgn="base">
                        <a:buClrTx/>
                        <a:buSzTx/>
                        <a:buFontTx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Centos</a:t>
                      </a: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/7.7</a:t>
                      </a:r>
                      <a:endParaRPr lang="en-US" altLang="zh-CN" sz="16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192.168.10.10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3GB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40G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3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node02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Centos</a:t>
                      </a: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/7.7</a:t>
                      </a:r>
                      <a:endParaRPr lang="zh-CN" altLang="en-US" sz="16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192.168.10.20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3GB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40G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3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node03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Centos</a:t>
                      </a: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/7.7</a:t>
                      </a:r>
                      <a:endParaRPr lang="zh-CN" altLang="en-US" sz="16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192.168.10.30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3GB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40G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Doris</a:t>
            </a:r>
            <a:r>
              <a:rPr kumimoji="1" dirty="0">
                <a:sym typeface="+mn-ea"/>
              </a:rPr>
              <a:t>编译</a:t>
            </a:r>
          </a:p>
        </p:txBody>
      </p:sp>
      <p:sp>
        <p:nvSpPr>
          <p:cNvPr id="4" name="TextBox 16"/>
          <p:cNvSpPr txBox="1"/>
          <p:nvPr/>
        </p:nvSpPr>
        <p:spPr>
          <a:xfrm>
            <a:off x="757240" y="1517939"/>
            <a:ext cx="10723880" cy="54775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目前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doris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的最新版本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是</a:t>
            </a:r>
            <a:r>
              <a:rPr lang="en-US" altLang="zh-CN" sz="1600" b="1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0.15.0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，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因此采用最新版本进行学习</a:t>
            </a:r>
          </a:p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进入安装包官方下载页面：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  <a:hlinkClick r:id="rId2"/>
              </a:rPr>
              <a:t>官网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下载安装文件</a:t>
            </a:r>
          </a:p>
          <a:p>
            <a:pPr marL="817245" lvl="1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charset="0"/>
              <a:buChar char="n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Apache Doris提供直接可以部署的版本压缩包：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  <a:hlinkClick r:id="rId3" action="ppaction://hlinkfile"/>
              </a:rPr>
              <a:t>预编译安装包下载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817245" lvl="1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charset="0"/>
              <a:buChar char="n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也可以获取安装包自行编译压缩包后使用（</a:t>
            </a:r>
            <a:r>
              <a:rPr lang="zh-CN" altLang="en-US" sz="16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推荐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）：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  <a:hlinkClick r:id="rId4" action="ppaction://hlinkfile"/>
              </a:rPr>
              <a:t>源码包下载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817245" lvl="1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charset="0"/>
              <a:buChar char="n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将下载的安装包上传到</a:t>
            </a:r>
            <a:r>
              <a:rPr lang="zh-CN" altLang="en-US" sz="16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node01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节点以下目录：</a:t>
            </a:r>
            <a:r>
              <a:rPr lang="zh-CN" altLang="en-US" sz="16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/export/softwares</a:t>
            </a:r>
          </a:p>
          <a:p>
            <a:pPr marL="817245" lvl="1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charset="0"/>
              <a:buChar char="n"/>
            </a:pPr>
            <a:endParaRPr lang="zh-CN" altLang="en-US" sz="1600" b="1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  <a:hlinkClick r:id="rId4" action="ppaction://hlinkfile"/>
            </a:endParaRPr>
          </a:p>
          <a:p>
            <a:pPr marL="817245" lvl="1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charset="0"/>
              <a:buChar char="n"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  <a:hlinkClick r:id="rId4" action="ppaction://hlinkfile"/>
            </a:endParaRPr>
          </a:p>
          <a:p>
            <a:pPr marL="360045" lvl="1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编译方式（</a:t>
            </a:r>
            <a:r>
              <a:rPr lang="zh-CN" altLang="en-US" sz="16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两种方式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）</a:t>
            </a:r>
          </a:p>
          <a:p>
            <a:pPr marL="817245" lvl="1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charset="0"/>
              <a:buChar char="n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使用Docker开发镜像编译（</a:t>
            </a:r>
            <a:r>
              <a:rPr lang="zh-CN" altLang="en-US" sz="16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推荐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）</a:t>
            </a:r>
          </a:p>
          <a:p>
            <a:pPr marL="817245" lvl="1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charset="0"/>
              <a:buChar char="n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直接编译（CentOS/Ubuntu）</a:t>
            </a:r>
          </a:p>
          <a:p>
            <a:pPr marL="360045" lvl="1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817245" lvl="1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charset="0"/>
              <a:buChar char="n"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pic>
        <p:nvPicPr>
          <p:cNvPr id="309" name="图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1585" y="4038747"/>
            <a:ext cx="6242050" cy="808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70203" y="774885"/>
            <a:ext cx="9845675" cy="517190"/>
          </a:xfrm>
        </p:spPr>
        <p:txBody>
          <a:bodyPr/>
          <a:lstStyle/>
          <a:p>
            <a:r>
              <a:rPr kumimoji="1" lang="en-US" altLang="zh-CN" dirty="0">
                <a:sym typeface="+mn-ea"/>
              </a:rPr>
              <a:t>Doris</a:t>
            </a:r>
            <a:r>
              <a:rPr kumimoji="1" dirty="0">
                <a:sym typeface="+mn-ea"/>
              </a:rPr>
              <a:t>编译</a:t>
            </a:r>
          </a:p>
        </p:txBody>
      </p:sp>
      <p:sp>
        <p:nvSpPr>
          <p:cNvPr id="4" name="TextBox 16"/>
          <p:cNvSpPr txBox="1"/>
          <p:nvPr/>
        </p:nvSpPr>
        <p:spPr>
          <a:xfrm>
            <a:off x="649019" y="1956885"/>
            <a:ext cx="10723880" cy="3756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这个是官方文档推荐的，可以非常方便顺利的编译源码，如果需要快速部署的，可以使用这种方式。</a:t>
            </a:r>
          </a:p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这种方式的优点就是不用配置环境变量，也不用考虑各种版本问题，进入开发镜像系统后直接下载 doris 源码编译即可。</a:t>
            </a:r>
          </a:p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首先需要安装 Docker，Docker 在 Linux 下安装比较简单，可以参考以下附件：</a:t>
            </a:r>
          </a:p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安装并启动了 Docker 服务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（systemctl status docker）以后，我们直接拉取镜像，开始编译 Doris。</a:t>
            </a:r>
          </a:p>
          <a:p>
            <a:pPr marL="0" lvl="1" indent="0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None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817245" lvl="1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charset="0"/>
              <a:buChar char="n"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2" name="文本占位符 3"/>
          <p:cNvSpPr>
            <a:spLocks noGrp="1"/>
          </p:cNvSpPr>
          <p:nvPr/>
        </p:nvSpPr>
        <p:spPr>
          <a:xfrm>
            <a:off x="731521" y="1365885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使用Docker开发镜像编译（</a:t>
            </a:r>
            <a:r>
              <a:rPr sz="200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推荐</a:t>
            </a:r>
            <a:r>
              <a:rPr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）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aphicFrame>
        <p:nvGraphicFramePr>
          <p:cNvPr id="5" name="对象 -2147482610"/>
          <p:cNvGraphicFramePr>
            <a:graphicFrameLocks noChangeAspect="1"/>
          </p:cNvGraphicFramePr>
          <p:nvPr/>
        </p:nvGraphicFramePr>
        <p:xfrm>
          <a:off x="959779" y="3682755"/>
          <a:ext cx="923290" cy="836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showAsIcon="1" r:id="rId3" imgW="923925" imgH="838200" progId="Word.Document.12">
                  <p:embed/>
                </p:oleObj>
              </mc:Choice>
              <mc:Fallback>
                <p:oleObj showAsIcon="1" r:id="rId3" imgW="923925" imgH="838200" progId="Word.Document.12">
                  <p:embed/>
                  <p:pic>
                    <p:nvPicPr>
                      <p:cNvPr id="5" name="对象 -21474826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9779" y="3682755"/>
                        <a:ext cx="923290" cy="8369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Doris</a:t>
            </a:r>
            <a:r>
              <a:rPr kumimoji="1" dirty="0">
                <a:sym typeface="+mn-ea"/>
              </a:rPr>
              <a:t>编译</a:t>
            </a:r>
          </a:p>
        </p:txBody>
      </p:sp>
      <p:sp>
        <p:nvSpPr>
          <p:cNvPr id="4" name="TextBox 16"/>
          <p:cNvSpPr txBox="1"/>
          <p:nvPr/>
        </p:nvSpPr>
        <p:spPr>
          <a:xfrm>
            <a:off x="710565" y="1468755"/>
            <a:ext cx="10723880" cy="37175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拉取Doris官方提供的Docker镜像，目前可用版本有：build-env、build-env-1.1、build-env-1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.2、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build-env-1.4.1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、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build-env-1.4.2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查看 Docker 镜像</a:t>
            </a:r>
          </a:p>
          <a:p>
            <a:pPr indent="0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None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解压缩Doris安装包</a:t>
            </a:r>
          </a:p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817245" lvl="1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charset="0"/>
              <a:buChar char="n"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03740" y="2276309"/>
            <a:ext cx="8976360" cy="44640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docker pull apache/incubator-doris:build-env-1.4.2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03740" y="3326155"/>
            <a:ext cx="8976360" cy="44640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docker images</a:t>
            </a:r>
          </a:p>
        </p:txBody>
      </p:sp>
      <p:sp>
        <p:nvSpPr>
          <p:cNvPr id="9" name="矩形 8"/>
          <p:cNvSpPr/>
          <p:nvPr/>
        </p:nvSpPr>
        <p:spPr>
          <a:xfrm>
            <a:off x="1003740" y="4720693"/>
            <a:ext cx="8976360" cy="44640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tar -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zxvf incubator-doris-DORIS-0.15.0-release</a:t>
            </a: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.tar.gz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565" y="1296949"/>
            <a:ext cx="9845675" cy="517190"/>
          </a:xfrm>
        </p:spPr>
        <p:txBody>
          <a:bodyPr/>
          <a:lstStyle/>
          <a:p>
            <a:r>
              <a:rPr kumimoji="1" lang="en-US" altLang="zh-CN" dirty="0">
                <a:sym typeface="+mn-ea"/>
              </a:rPr>
              <a:t>Doris</a:t>
            </a:r>
            <a:r>
              <a:rPr kumimoji="1" dirty="0">
                <a:sym typeface="+mn-ea"/>
              </a:rPr>
              <a:t>编译</a:t>
            </a:r>
          </a:p>
        </p:txBody>
      </p:sp>
      <p:sp>
        <p:nvSpPr>
          <p:cNvPr id="4" name="TextBox 16"/>
          <p:cNvSpPr txBox="1"/>
          <p:nvPr/>
        </p:nvSpPr>
        <p:spPr>
          <a:xfrm>
            <a:off x="710565" y="1296949"/>
            <a:ext cx="10723880" cy="20432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60045" marR="0" lvl="0" indent="-36004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360045" marR="0" lvl="0" indent="-36004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运行镜像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    将容器中的 maven 下载的包保存到宿主机本地指定的文件中，避免重复下载，同时会将编译的 Doris 文件保存到宿主机本地指定的文件，方便部署</a:t>
            </a:r>
          </a:p>
          <a:p>
            <a:pPr marL="817245" marR="0" lvl="1" indent="-36004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charset="0"/>
              <a:buChar char="n"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47958" y="3429000"/>
            <a:ext cx="9189573" cy="2215058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docker run -it \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-v /export/softwares/.m2:/root/.m2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-v /export/softwares/incubator-doris-DORIS-0.15.0-release/:/root/incubator-doris-DORIS-0.15.0-release/  \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apache/incubator-doris:build-env-1.4.2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AD2B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Doris</a:t>
            </a:r>
            <a:r>
              <a:rPr kumimoji="1" dirty="0">
                <a:sym typeface="+mn-ea"/>
              </a:rPr>
              <a:t>编译</a:t>
            </a:r>
          </a:p>
        </p:txBody>
      </p:sp>
      <p:sp>
        <p:nvSpPr>
          <p:cNvPr id="4" name="TextBox 16"/>
          <p:cNvSpPr txBox="1"/>
          <p:nvPr/>
        </p:nvSpPr>
        <p:spPr>
          <a:xfrm>
            <a:off x="710565" y="1468755"/>
            <a:ext cx="10723880" cy="25507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编译源码（此过程需要等待很久，根据网速来定）</a:t>
            </a:r>
          </a:p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编译完成</a:t>
            </a:r>
          </a:p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817245" lvl="1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charset="0"/>
              <a:buChar char="n"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2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操作步骤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14755" y="1885315"/>
            <a:ext cx="8976360" cy="72199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进入源码目录：cd incubator-doris-DORIS-0.14.7-release/</a:t>
            </a: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开始编译：sh build.sh</a:t>
            </a:r>
          </a:p>
        </p:txBody>
      </p:sp>
      <p:pic>
        <p:nvPicPr>
          <p:cNvPr id="5" name="图片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55" y="3152140"/>
            <a:ext cx="8976360" cy="326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Doris</a:t>
            </a:r>
            <a:r>
              <a:rPr kumimoji="1" dirty="0">
                <a:sym typeface="+mn-ea"/>
              </a:rPr>
              <a:t>编译</a:t>
            </a:r>
            <a:r>
              <a:rPr kumimoji="1" lang="en-US" altLang="zh-CN" dirty="0">
                <a:sym typeface="+mn-ea"/>
              </a:rPr>
              <a:t>-</a:t>
            </a:r>
            <a:r>
              <a:rPr kumimoji="1" dirty="0">
                <a:sym typeface="+mn-ea"/>
              </a:rPr>
              <a:t>数据导出</a:t>
            </a:r>
          </a:p>
        </p:txBody>
      </p:sp>
      <p:sp>
        <p:nvSpPr>
          <p:cNvPr id="4" name="TextBox 16"/>
          <p:cNvSpPr txBox="1"/>
          <p:nvPr/>
        </p:nvSpPr>
        <p:spPr>
          <a:xfrm>
            <a:off x="710880" y="1576355"/>
            <a:ext cx="10723880" cy="83676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编译完成之后，可以将编译后的文件从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docker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导出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到本地目录</a:t>
            </a: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8CA71DD-76E9-435E-BDBE-9D97055592E8}"/>
              </a:ext>
            </a:extLst>
          </p:cNvPr>
          <p:cNvSpPr/>
          <p:nvPr/>
        </p:nvSpPr>
        <p:spPr>
          <a:xfrm>
            <a:off x="1045538" y="2224454"/>
            <a:ext cx="10100924" cy="3727938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可以查看所有容器，包括运行和停止的容器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docker ps -a </a:t>
            </a:r>
            <a:r>
              <a:rPr lang="zh-CN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　　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启动容器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docker start zen_antonelli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进入容器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docker attach zen_antonelli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kern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将容器的文件拷贝到本地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docker cp zen_antonelli</a:t>
            </a:r>
            <a:r>
              <a:rPr lang="en-US" altLang="zh-CN" sz="1800" b="1" kern="0">
                <a:solidFill>
                  <a:srgbClr val="804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:/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root</a:t>
            </a:r>
            <a:r>
              <a:rPr lang="en-US" altLang="zh-CN" sz="1800" b="1" kern="0">
                <a:solidFill>
                  <a:srgbClr val="804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apache-doris-0.15.0-incubating-src</a:t>
            </a:r>
            <a:r>
              <a:rPr lang="en-US" altLang="zh-CN" sz="1800" b="1" kern="0">
                <a:solidFill>
                  <a:srgbClr val="804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output   </a:t>
            </a:r>
            <a:r>
              <a:rPr lang="en-US" altLang="zh-CN" sz="1800" b="1" kern="0">
                <a:solidFill>
                  <a:srgbClr val="804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export</a:t>
            </a:r>
            <a:r>
              <a:rPr lang="en-US" altLang="zh-CN" sz="1800" b="1" kern="0">
                <a:solidFill>
                  <a:srgbClr val="804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servers</a:t>
            </a:r>
            <a:r>
              <a:rPr lang="en-US" altLang="zh-CN" sz="1800" b="1" kern="0">
                <a:solidFill>
                  <a:srgbClr val="804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资源规划</a:t>
            </a:r>
            <a:endParaRPr kumimoji="1" dirty="0"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0866958"/>
              </p:ext>
            </p:extLst>
          </p:nvPr>
        </p:nvGraphicFramePr>
        <p:xfrm>
          <a:off x="844867" y="1615203"/>
          <a:ext cx="10502265" cy="2498725"/>
        </p:xfrm>
        <a:graphic>
          <a:graphicData uri="http://schemas.openxmlformats.org/drawingml/2006/table">
            <a:tbl>
              <a:tblPr/>
              <a:tblGrid>
                <a:gridCol w="3375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9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node01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node02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node03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FE（Leader）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algn="l" defTabSz="914400" fontAlgn="base">
                        <a:buClrTx/>
                        <a:buSzTx/>
                        <a:buFontTx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FE（Follower）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FE</a:t>
                      </a:r>
                      <a:r>
                        <a:rPr lang="zh-CN" altLang="en-US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（Follower</a:t>
                      </a: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/Observer</a:t>
                      </a:r>
                      <a:r>
                        <a:rPr lang="zh-CN" altLang="en-US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）</a:t>
                      </a:r>
                      <a:endParaRPr lang="zh-CN" altLang="en-US" sz="16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3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BE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BE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BE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3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BROKER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BROKER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BROKER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" name="TextBox 6"/>
          <p:cNvSpPr txBox="1"/>
          <p:nvPr/>
        </p:nvSpPr>
        <p:spPr>
          <a:xfrm>
            <a:off x="1230863" y="4964307"/>
            <a:ext cx="9930130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0" algn="l">
              <a:lnSpc>
                <a:spcPct val="150000"/>
              </a:lnSpc>
              <a:spcBef>
                <a:spcPct val="20000"/>
              </a:spcBef>
              <a:buClrTx/>
              <a:buSzTx/>
              <a:buFont typeface="+mj-lt"/>
              <a:buNone/>
            </a:pPr>
            <a:r>
              <a:rPr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因测试环境资源有限，FE和BE节点部署在相同服务器，生产环境建议分开</a:t>
            </a:r>
          </a:p>
        </p:txBody>
      </p:sp>
      <p:sp>
        <p:nvSpPr>
          <p:cNvPr id="27" name="矩形 26"/>
          <p:cNvSpPr/>
          <p:nvPr/>
        </p:nvSpPr>
        <p:spPr>
          <a:xfrm>
            <a:off x="1044808" y="4800600"/>
            <a:ext cx="10302240" cy="1158875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44952" y="5593795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总结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40105" y="1043910"/>
            <a:ext cx="9845675" cy="517190"/>
          </a:xfrm>
        </p:spPr>
        <p:txBody>
          <a:bodyPr/>
          <a:lstStyle/>
          <a:p>
            <a:r>
              <a:rPr lang="en-US" altLang="zh-CN">
                <a:sym typeface="+mn-ea"/>
              </a:rPr>
              <a:t>软硬件需求</a:t>
            </a:r>
            <a:endParaRPr kumimoji="1" lang="zh-CN" altLang="en-US" dirty="0"/>
          </a:p>
        </p:txBody>
      </p:sp>
      <p:sp>
        <p:nvSpPr>
          <p:cNvPr id="10" name="三角形 9"/>
          <p:cNvSpPr/>
          <p:nvPr/>
        </p:nvSpPr>
        <p:spPr>
          <a:xfrm rot="2651319">
            <a:off x="851566" y="5069553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05521221"/>
              </p:ext>
            </p:extLst>
          </p:nvPr>
        </p:nvGraphicFramePr>
        <p:xfrm>
          <a:off x="840105" y="1828158"/>
          <a:ext cx="10511790" cy="1609543"/>
        </p:xfrm>
        <a:graphic>
          <a:graphicData uri="http://schemas.openxmlformats.org/drawingml/2006/table">
            <a:tbl>
              <a:tblPr/>
              <a:tblGrid>
                <a:gridCol w="20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0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Linux系统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版本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Centos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algn="l" defTabSz="914400" fontAlgn="base">
                        <a:buClrTx/>
                        <a:buSzTx/>
                        <a:buFontTx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7.1及以上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Ubuntu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16.04及以上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1288542"/>
              </p:ext>
            </p:extLst>
          </p:nvPr>
        </p:nvGraphicFramePr>
        <p:xfrm>
          <a:off x="840105" y="3969725"/>
          <a:ext cx="10511790" cy="1609543"/>
        </p:xfrm>
        <a:graphic>
          <a:graphicData uri="http://schemas.openxmlformats.org/drawingml/2006/table">
            <a:tbl>
              <a:tblPr/>
              <a:tblGrid>
                <a:gridCol w="20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0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软件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版本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Java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algn="l" defTabSz="914400" fontAlgn="base">
                        <a:buClrTx/>
                        <a:buSzTx/>
                        <a:buFontTx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1.8及以上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GCC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7.3及以上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软硬件需求</a:t>
            </a:r>
            <a:endParaRPr kumimoji="1" lang="zh-CN" altLang="en-US" dirty="0"/>
          </a:p>
        </p:txBody>
      </p:sp>
      <p:sp>
        <p:nvSpPr>
          <p:cNvPr id="10" name="三角形 9"/>
          <p:cNvSpPr/>
          <p:nvPr/>
        </p:nvSpPr>
        <p:spPr>
          <a:xfrm rot="2651319">
            <a:off x="851566" y="5069553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84473545"/>
              </p:ext>
            </p:extLst>
          </p:nvPr>
        </p:nvGraphicFramePr>
        <p:xfrm>
          <a:off x="785177" y="1522730"/>
          <a:ext cx="10471785" cy="1727835"/>
        </p:xfrm>
        <a:graphic>
          <a:graphicData uri="http://schemas.openxmlformats.org/drawingml/2006/table">
            <a:tbl>
              <a:tblPr/>
              <a:tblGrid>
                <a:gridCol w="2074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5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5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95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795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37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模块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CPU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内存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磁盘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网络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实例数量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7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Frontend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algn="l" defTabSz="914400" fontAlgn="base">
                        <a:buClrTx/>
                        <a:buSzTx/>
                        <a:buFontTx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8核+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8GB+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SSD 或 SATA，10GB+ *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千兆网卡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1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Backend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8核+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8</a:t>
                      </a:r>
                      <a:r>
                        <a:rPr lang="zh-CN" altLang="en-US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GB</a:t>
                      </a: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+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SSD 或 SATA，50GB+ *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千兆网卡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1-3 *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文本占位符 3"/>
          <p:cNvSpPr>
            <a:spLocks noGrp="1"/>
          </p:cNvSpPr>
          <p:nvPr/>
        </p:nvSpPr>
        <p:spPr>
          <a:xfrm>
            <a:off x="785177" y="3321065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生产环境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00933862"/>
              </p:ext>
            </p:extLst>
          </p:nvPr>
        </p:nvGraphicFramePr>
        <p:xfrm>
          <a:off x="785177" y="3842580"/>
          <a:ext cx="10471785" cy="1792054"/>
        </p:xfrm>
        <a:graphic>
          <a:graphicData uri="http://schemas.openxmlformats.org/drawingml/2006/table">
            <a:tbl>
              <a:tblPr/>
              <a:tblGrid>
                <a:gridCol w="2074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5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56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95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795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37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模块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CPU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内存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磁盘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网络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实例数量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7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Frontend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algn="l" defTabSz="914400" fontAlgn="base">
                        <a:buClrTx/>
                        <a:buSzTx/>
                        <a:buFontTx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16核+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64GB+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SSD 或 RAID，100GB+ *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万兆网卡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1-5 *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Backend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16核+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64GB+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SSD 或 SATA，100GB+ *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万兆网卡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10-100 *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>
                <a:sym typeface="+mn-ea"/>
              </a:rPr>
              <a:t>前言</a:t>
            </a:r>
            <a:endParaRPr kumimoji="1" lang="zh-CN" altLang="en-US" dirty="0"/>
          </a:p>
        </p:txBody>
      </p:sp>
      <p:pic>
        <p:nvPicPr>
          <p:cNvPr id="4" name="Picture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540" y="2850258"/>
            <a:ext cx="4820716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50"/>
          <p:cNvSpPr txBox="1"/>
          <p:nvPr/>
        </p:nvSpPr>
        <p:spPr>
          <a:xfrm>
            <a:off x="1529520" y="1857765"/>
            <a:ext cx="864044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Doris由</a:t>
            </a:r>
            <a:r>
              <a:rPr lang="zh-CN" altLang="en-US" sz="16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百度</a:t>
            </a: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大数据部研发，之前叫百度</a:t>
            </a:r>
            <a:r>
              <a:rPr lang="zh-CN" altLang="en-US" sz="16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Palo</a:t>
            </a: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，于2017年开源，2018年贡献到 Apache 社区后，更名为</a:t>
            </a:r>
            <a:r>
              <a:rPr lang="zh-CN" altLang="en-US" sz="16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Doris</a:t>
            </a: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。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软硬件需求</a:t>
            </a:r>
            <a:endParaRPr kumimoji="1" lang="zh-CN" altLang="en-US" dirty="0"/>
          </a:p>
        </p:txBody>
      </p:sp>
      <p:sp>
        <p:nvSpPr>
          <p:cNvPr id="36" name="TextBox 16"/>
          <p:cNvSpPr txBox="1"/>
          <p:nvPr/>
        </p:nvSpPr>
        <p:spPr>
          <a:xfrm>
            <a:off x="684530" y="1456690"/>
            <a:ext cx="10822305" cy="26765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60045" indent="-360045" algn="l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FE 的磁盘空间主要用于存储元数据，包括日志和 image。通常从几百 MB 到几个 GB 不等。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60045" indent="-360045" algn="l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BE 的磁盘空间主要用于存放用户数据，总磁盘空间按用户总数据量 * 3（3副本）计算，然后再预留额外 40% 的空间用作后台 compaction 以及一些中间数据的存放。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60045" indent="-360045" algn="l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一台机器上可以部署多个 BE 实例，但是只能部署一个 FE。如果需要 3 副本数据，那么至少需要 3 台机器各部署一个 BE 实例（而不是1台机器部署3个BE实例）。多个FE所在服务器的时钟必须保持一致（允许最多5秒的时钟偏差）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60045" indent="-360045" algn="l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测试环境也可以仅适用一个 BE 进行测试。实际生产环境，BE 实例数量直接决定了整体查询延迟。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60045" indent="-360045" algn="l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所有部署节点关闭 Swap。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软硬件需求</a:t>
            </a:r>
            <a:endParaRPr kumimoji="1" lang="zh-CN" altLang="en-US" dirty="0"/>
          </a:p>
        </p:txBody>
      </p:sp>
      <p:sp>
        <p:nvSpPr>
          <p:cNvPr id="36" name="TextBox 16"/>
          <p:cNvSpPr txBox="1"/>
          <p:nvPr/>
        </p:nvSpPr>
        <p:spPr>
          <a:xfrm>
            <a:off x="684530" y="1456690"/>
            <a:ext cx="10822305" cy="263418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60045" indent="-360045" algn="l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FE 角色分为 Follower 和 Observer，（Leader 为 Follower 组中选举出来的一种角色，以下统称 Follower，具体含义见 元数据设计文档）。</a:t>
            </a:r>
          </a:p>
          <a:p>
            <a:pPr marL="360045" indent="-360045" algn="l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FE 节点数据至少为1（1 个 Follower）。当部署 1 个 Follower 和 1 个 Observer 时，可以实现读高可用。当部署 3 个 Follower 时，可以实现读写高可用（HA）。</a:t>
            </a:r>
          </a:p>
          <a:p>
            <a:pPr marL="360045" indent="-360045" algn="l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Follower 的数量必须为奇数，Observer 数量随意。</a:t>
            </a:r>
          </a:p>
          <a:p>
            <a:pPr marL="360045" indent="-360045" algn="l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根据以往经验，当集群可用性要求很高是（比如提供在线业务），可以部署 3 个 Follower 和 1-3 个 Observer。如果是离线业务，建议部署 1 个 Follower 和 1-3 个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Observer。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0FB1C8C9-27ED-4543-867F-C7236CD3E3A7}"/>
              </a:ext>
            </a:extLst>
          </p:cNvPr>
          <p:cNvSpPr txBox="1"/>
          <p:nvPr/>
        </p:nvSpPr>
        <p:spPr>
          <a:xfrm>
            <a:off x="684530" y="4208682"/>
            <a:ext cx="1082230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60045" indent="-360045" algn="l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Broker 是用于访问外部数据源（如 hdfs）的进程。通常，在每台机器上部署一个 broker 实例即可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565" y="885775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启动</a:t>
            </a:r>
            <a:r>
              <a:rPr lang="en-US">
                <a:sym typeface="+mn-ea"/>
              </a:rPr>
              <a:t>FE-</a:t>
            </a:r>
            <a:r>
              <a:rPr lang="zh-CN" altLang="en-US">
                <a:sym typeface="+mn-ea"/>
              </a:rPr>
              <a:t>配置环境变量</a:t>
            </a:r>
            <a:endParaRPr lang="en-US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685454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816098" y="1517939"/>
            <a:ext cx="10377805" cy="5400675"/>
          </a:xfrm>
        </p:spPr>
        <p:txBody>
          <a:bodyPr/>
          <a:lstStyle/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拷贝 FE 部署文件到指定节点（</a:t>
            </a: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node01</a:t>
            </a:r>
            <a:r>
              <a:rPr lang="zh-CN" altLang="en-US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  <a:r>
              <a:rPr lang="zh-CN" altLang="en-US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将源码编译生成的 output 下的 fe 文件夹拷贝到 FE 的节点/export/servers/apache-doris-</a:t>
            </a:r>
            <a:r>
              <a:rPr lang="zh-CN" altLang="en-US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0.</a:t>
            </a:r>
            <a:r>
              <a:rPr lang="en-US" altLang="zh-CN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15</a:t>
            </a:r>
            <a:r>
              <a:rPr lang="zh-CN" altLang="en-US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路径下</a:t>
            </a:r>
            <a:endParaRPr lang="zh-CN" altLang="en-US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配置环境变量</a:t>
            </a:r>
          </a:p>
          <a:p>
            <a:r>
              <a:rPr lang="en-US" altLang="zh-CN" dirty="0"/>
              <a:t>   </a:t>
            </a:r>
            <a:r>
              <a:rPr lang="zh-CN" altLang="en-US" dirty="0"/>
              <a:t>vim /etc/profile</a:t>
            </a:r>
          </a:p>
          <a:p>
            <a:r>
              <a:rPr kumimoji="1" lang="en-US" altLang="zh-CN" dirty="0"/>
              <a:t>   </a:t>
            </a:r>
            <a:r>
              <a:rPr kumimoji="1" lang="zh-CN" altLang="en-US" dirty="0"/>
              <a:t>#DORIS_HOME</a:t>
            </a:r>
          </a:p>
          <a:p>
            <a:r>
              <a:rPr kumimoji="1" lang="en-US" altLang="zh-CN" dirty="0"/>
              <a:t>   </a:t>
            </a:r>
            <a:r>
              <a:rPr kumimoji="1" lang="zh-CN" altLang="en-US" dirty="0"/>
              <a:t>export DORIS_HOME=/export/servers/apache-doris-</a:t>
            </a:r>
            <a:r>
              <a:rPr kumimoji="1" lang="zh-CN" altLang="en-US"/>
              <a:t>0.</a:t>
            </a:r>
            <a:r>
              <a:rPr kumimoji="1" lang="en-US" altLang="zh-CN"/>
              <a:t>15</a:t>
            </a:r>
            <a:endParaRPr kumimoji="1" lang="zh-CN" altLang="en-US" dirty="0"/>
          </a:p>
          <a:p>
            <a:r>
              <a:rPr kumimoji="1" lang="en-US" altLang="zh-CN" dirty="0"/>
              <a:t>   </a:t>
            </a:r>
            <a:r>
              <a:rPr kumimoji="1" lang="zh-CN" altLang="en-US" dirty="0"/>
              <a:t>export PATH=:$DORIS_HOME/bin:$PATH</a:t>
            </a: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重新加载环境变量：source /etc</a:t>
            </a:r>
            <a:r>
              <a:rPr lang="zh-CN" altLang="en-US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/profile</a:t>
            </a:r>
            <a:endParaRPr lang="zh-CN" altLang="en-US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启动FE</a:t>
            </a:r>
            <a:r>
              <a:rPr lang="en-US">
                <a:sym typeface="+mn-ea"/>
              </a:rPr>
              <a:t>-</a:t>
            </a:r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创建doris-mate</a:t>
            </a:r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2680357" y="100074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565" y="1457325"/>
            <a:ext cx="9620250" cy="5400675"/>
          </a:xfrm>
        </p:spPr>
        <p:txBody>
          <a:bodyPr/>
          <a:lstStyle/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配置文件为 fe/conf/fe.conf。</a:t>
            </a: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endParaRPr lang="zh-CN" altLang="en-US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其中注意：meta_dir：元数据存放位置。默认在 fe/doris-meta/ 下。需手动创建该目录</a:t>
            </a:r>
            <a:r>
              <a:rPr lang="zh-CN" altLang="en-US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）</a:t>
            </a:r>
            <a:endParaRPr lang="zh-CN" altLang="en-US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endParaRPr lang="zh-CN" altLang="en-US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配置</a:t>
            </a:r>
            <a:r>
              <a:rPr lang="zh-CN" altLang="en-US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fe/conf/fe.conf配置文件</a:t>
            </a:r>
          </a:p>
          <a:p>
            <a:r>
              <a:rPr lang="en-US" altLang="zh-CN" dirty="0"/>
              <a:t>   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032510" y="3792854"/>
            <a:ext cx="8976360" cy="72961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vim conf/fe.conf 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meta_dir = /export/servers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/apache-doris-0.15/</a:t>
            </a: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fe/doris-meta</a:t>
            </a:r>
          </a:p>
        </p:txBody>
      </p:sp>
      <p:sp>
        <p:nvSpPr>
          <p:cNvPr id="13" name="矩形 12"/>
          <p:cNvSpPr/>
          <p:nvPr/>
        </p:nvSpPr>
        <p:spPr>
          <a:xfrm>
            <a:off x="1092200" y="2309495"/>
            <a:ext cx="8976360" cy="44640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mkdir -p /export/servers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/apache-doris-0.15/</a:t>
            </a: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fe/doris-meta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启动FE</a:t>
            </a:r>
            <a:r>
              <a:rPr lang="en-US">
                <a:sym typeface="+mn-ea"/>
              </a:rPr>
              <a:t>-</a:t>
            </a:r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修改fe.conf中的JAVA_OPTS</a:t>
            </a:r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565" y="1457325"/>
            <a:ext cx="9620250" cy="519430"/>
          </a:xfrm>
        </p:spPr>
        <p:txBody>
          <a:bodyPr/>
          <a:lstStyle/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fe.conf 中 JAVA_OPTS 默认 java 最大堆内存为 4GB，建议生产环境调整至 8G 以上</a:t>
            </a: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endParaRPr lang="zh-CN" altLang="en-US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</a:t>
            </a:r>
            <a:endParaRPr lang="zh-CN" altLang="en-US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endParaRPr lang="zh-CN" altLang="en-US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kumimoji="1" lang="zh-CN" altLang="en-US" dirty="0"/>
          </a:p>
        </p:txBody>
      </p:sp>
      <p:pic>
        <p:nvPicPr>
          <p:cNvPr id="291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976120"/>
            <a:ext cx="10396855" cy="4337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占位符 3"/>
          <p:cNvSpPr>
            <a:spLocks noGrp="1"/>
          </p:cNvSpPr>
          <p:nvPr/>
        </p:nvSpPr>
        <p:spPr>
          <a:xfrm>
            <a:off x="739455" y="263235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修改ip绑定（</a:t>
            </a:r>
            <a:r>
              <a:rPr lang="zh-CN" altLang="en-US" sz="200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可选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</a:p>
        </p:txBody>
      </p:sp>
      <p:pic>
        <p:nvPicPr>
          <p:cNvPr id="293" name="图片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255" y="4914900"/>
            <a:ext cx="4853940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占位符 5"/>
          <p:cNvSpPr>
            <a:spLocks noGrp="1"/>
          </p:cNvSpPr>
          <p:nvPr/>
        </p:nvSpPr>
        <p:spPr>
          <a:xfrm>
            <a:off x="739140" y="3149600"/>
            <a:ext cx="10885805" cy="49085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如果机器有多个ip, 比如内网外网, 虚拟机docker等, 需要进行ip绑定, 以便在配置集群时可以正确识别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修改fe服务的配置文件（</a:t>
            </a:r>
            <a:r>
              <a:rPr lang="en-US" altLang="zh-CN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ip地址根据环境实际ip进行修改</a:t>
            </a:r>
            <a:r>
              <a:rPr lang="zh-CN" altLang="en-US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，可以使用：</a:t>
            </a:r>
            <a:r>
              <a:rPr lang="en-US" altLang="zh-CN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ip a</a:t>
            </a:r>
            <a:r>
              <a:rPr lang="zh-CN" altLang="en-US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，查看网段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</a:t>
            </a:r>
            <a:endParaRPr lang="zh-CN" altLang="en-US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51255" y="4015740"/>
            <a:ext cx="8976360" cy="72961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vim /export/servers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/apache-doris-0.15/</a:t>
            </a: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fe/conf/fe.conf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priority_networks 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= 192.168.10.10/24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启动FE</a:t>
            </a:r>
            <a:r>
              <a:rPr lang="en-US">
                <a:sym typeface="+mn-ea"/>
              </a:rPr>
              <a:t>-</a:t>
            </a:r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将安装目录分发到另外两台节点</a:t>
            </a:r>
            <a:endParaRPr>
              <a:sym typeface="+mn-ea"/>
            </a:endParaRPr>
          </a:p>
        </p:txBody>
      </p:sp>
      <p:sp>
        <p:nvSpPr>
          <p:cNvPr id="10" name="三角形 9"/>
          <p:cNvSpPr/>
          <p:nvPr/>
        </p:nvSpPr>
        <p:spPr>
          <a:xfrm rot="2651319">
            <a:off x="851566" y="5069553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1635445" y="99443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565" y="1457325"/>
            <a:ext cx="9620250" cy="519430"/>
          </a:xfrm>
        </p:spPr>
        <p:txBody>
          <a:bodyPr/>
          <a:lstStyle/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安装目录分发其他节点</a:t>
            </a: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</a:t>
            </a:r>
            <a:endParaRPr lang="zh-CN" altLang="en-US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endParaRPr lang="zh-CN" altLang="en-US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kumimoji="1" lang="zh-CN" altLang="en-US" dirty="0"/>
          </a:p>
        </p:txBody>
      </p:sp>
      <p:sp>
        <p:nvSpPr>
          <p:cNvPr id="2" name="文本占位符 3"/>
          <p:cNvSpPr>
            <a:spLocks noGrp="1"/>
          </p:cNvSpPr>
          <p:nvPr/>
        </p:nvSpPr>
        <p:spPr>
          <a:xfrm>
            <a:off x="739455" y="269141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启动FE</a:t>
            </a:r>
          </a:p>
        </p:txBody>
      </p:sp>
      <p:sp>
        <p:nvSpPr>
          <p:cNvPr id="5" name="文本占位符 5"/>
          <p:cNvSpPr>
            <a:spLocks noGrp="1"/>
          </p:cNvSpPr>
          <p:nvPr/>
        </p:nvSpPr>
        <p:spPr>
          <a:xfrm>
            <a:off x="739140" y="3149600"/>
            <a:ext cx="10885805" cy="175514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三台机器分别启动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  <a:endParaRPr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b="1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</a:t>
            </a:r>
            <a:r>
              <a:rPr lang="en-US" altLang="zh-CN" b="1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日志默认存放在 </a:t>
            </a:r>
            <a:r>
              <a:rPr lang="en-US" altLang="zh-CN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fe/log/ 目录下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</a:t>
            </a:r>
            <a:endParaRPr lang="zh-CN" altLang="en-US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endParaRPr lang="zh-CN" altLang="en-US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098550" y="1897380"/>
            <a:ext cx="8976360" cy="72961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scp -r /export/servers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/apache-doris-0.15/ </a:t>
            </a: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node02:/export/servers/</a:t>
            </a:r>
            <a:endParaRPr lang="en-US" altLang="zh-CN" sz="1400" b="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indent="0" algn="l">
              <a:lnSpc>
                <a:spcPct val="150000"/>
              </a:lnSpc>
              <a:spcBef>
                <a:spcPct val="2000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scp -r /export/servers/apache-doris-0.13/ node03:/export/servers/</a:t>
            </a: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98550" y="3584575"/>
            <a:ext cx="8976360" cy="44640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sh /export/servers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/apache-doris-0.15/</a:t>
            </a: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fe/bin/start_fe.sh --daemon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904724"/>
            <a:ext cx="9845675" cy="517190"/>
          </a:xfrm>
        </p:spPr>
        <p:txBody>
          <a:bodyPr/>
          <a:lstStyle/>
          <a:p>
            <a:r>
              <a:rPr>
                <a:sym typeface="+mn-ea"/>
              </a:rPr>
              <a:t>配</a:t>
            </a:r>
            <a:r>
              <a:rPr lang="zh-CN" altLang="en-US">
                <a:sym typeface="+mn-ea"/>
              </a:rPr>
              <a:t>置BE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565" y="1457325"/>
            <a:ext cx="10778490" cy="1529080"/>
          </a:xfrm>
        </p:spPr>
        <p:txBody>
          <a:bodyPr/>
          <a:lstStyle/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拷贝 BE 部署文件到指定节点（</a:t>
            </a:r>
            <a:r>
              <a:rPr lang="en-US" altLang="zh-CN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node01</a:t>
            </a:r>
            <a:r>
              <a:rPr lang="en-US" altLang="zh-CN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将源码编译生成的 output 下的 be 文件夹拷贝到 BE 的节点/export/servers</a:t>
            </a:r>
            <a:r>
              <a:rPr lang="en-US" altLang="zh-CN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/apache-doris-0.15路径下 </a:t>
            </a:r>
            <a:endParaRPr lang="en-US" altLang="zh-CN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</a:t>
            </a:r>
            <a:endParaRPr lang="zh-CN" altLang="en-US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</a:t>
            </a:r>
            <a:endParaRPr lang="zh-CN" altLang="en-US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endParaRPr lang="zh-CN" altLang="en-US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kumimoji="1" lang="zh-CN" altLang="en-US" dirty="0"/>
          </a:p>
        </p:txBody>
      </p:sp>
      <p:sp>
        <p:nvSpPr>
          <p:cNvPr id="2" name="文本占位符 3"/>
          <p:cNvSpPr>
            <a:spLocks noGrp="1"/>
          </p:cNvSpPr>
          <p:nvPr/>
        </p:nvSpPr>
        <p:spPr>
          <a:xfrm>
            <a:off x="710880" y="355437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41193486-8AE0-43DE-83D9-ED75D8CC3996}"/>
              </a:ext>
            </a:extLst>
          </p:cNvPr>
          <p:cNvSpPr>
            <a:spLocks noGrp="1"/>
          </p:cNvSpPr>
          <p:nvPr/>
        </p:nvSpPr>
        <p:spPr>
          <a:xfrm>
            <a:off x="731836" y="2494605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sz="1600">
                <a:solidFill>
                  <a:srgbClr val="262626"/>
                </a:solidFill>
                <a:ea typeface="Alibaba PuHuiTi R" pitchFamily="18" charset="-122"/>
                <a:sym typeface="+mn-ea"/>
              </a:rPr>
              <a:t>创建storage_root_path, 并配置be.conf</a:t>
            </a:r>
            <a:endParaRPr lang="zh-CN" altLang="en-US" sz="1600" dirty="0">
              <a:solidFill>
                <a:srgbClr val="262626"/>
              </a:solidFill>
              <a:ea typeface="Alibaba PuHuiTi R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E0DB4B6-30A7-47A6-A775-0D276D40CF86}"/>
              </a:ext>
            </a:extLst>
          </p:cNvPr>
          <p:cNvSpPr txBox="1"/>
          <p:nvPr/>
        </p:nvSpPr>
        <p:spPr>
          <a:xfrm>
            <a:off x="874833" y="3132254"/>
            <a:ext cx="10198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rgbClr val="404040"/>
              </a:buClr>
              <a:buSzPct val="85000"/>
            </a:pPr>
            <a:r>
              <a:rPr lang="en-US" altLang="zh-CN" sz="1600">
                <a:solidFill>
                  <a:srgbClr val="262626"/>
                </a:solidFill>
                <a:ea typeface="Alibaba PuHuiTi R" pitchFamily="18" charset="-122"/>
              </a:rPr>
              <a:t>配置文件为 be/conf/be.conf。主要是配置 storage_root_path：数据存放目录。默认在be/storage下，需要手动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sz="1600">
                <a:solidFill>
                  <a:srgbClr val="262626"/>
                </a:solidFill>
                <a:ea typeface="Alibaba PuHuiTi R" pitchFamily="18" charset="-122"/>
              </a:rPr>
              <a:t>创建该目录。多个路径之间使用 ; 分隔（最后一个目录后不要加 ;</a:t>
            </a:r>
            <a:r>
              <a:rPr lang="zh-CN" altLang="en-US" sz="1600">
                <a:solidFill>
                  <a:srgbClr val="262626"/>
                </a:solidFill>
                <a:ea typeface="Alibaba PuHuiTi R" pitchFamily="18" charset="-122"/>
              </a:rPr>
              <a:t>）</a:t>
            </a:r>
            <a:endParaRPr lang="en-US" altLang="zh-CN" sz="1600" dirty="0">
              <a:solidFill>
                <a:srgbClr val="262626"/>
              </a:solidFill>
              <a:ea typeface="Alibaba PuHuiTi R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2C5C089-3D06-4633-9253-A23F8295D05B}"/>
              </a:ext>
            </a:extLst>
          </p:cNvPr>
          <p:cNvSpPr/>
          <p:nvPr/>
        </p:nvSpPr>
        <p:spPr>
          <a:xfrm>
            <a:off x="856770" y="4046884"/>
            <a:ext cx="10457815" cy="51719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mkdir -p /export/servers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/apache-doris-0.15/</a:t>
            </a: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be/storage1 /export/servers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/apache-doris-0.15/</a:t>
            </a: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be/storage2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2D40FDD-A18D-4951-A94F-367DC8C82372}"/>
              </a:ext>
            </a:extLst>
          </p:cNvPr>
          <p:cNvSpPr/>
          <p:nvPr/>
        </p:nvSpPr>
        <p:spPr>
          <a:xfrm>
            <a:off x="856771" y="4823542"/>
            <a:ext cx="10457815" cy="97472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vim conf/be.conf  </a:t>
            </a: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storage_root_path=/export/servers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/apache-doris-0.15/</a:t>
            </a: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be/storage1,10;/export/servers/apache-doris-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0.15/</a:t>
            </a: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be/storage2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配置BE</a:t>
            </a:r>
            <a:r>
              <a:rPr lang="en-US" altLang="zh-CN">
                <a:sym typeface="+mn-ea"/>
              </a:rPr>
              <a:t>-</a:t>
            </a:r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创建</a:t>
            </a:r>
            <a:r>
              <a:rPr lang="en-US" altLang="zh-CN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storage_root_path, </a:t>
            </a:r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并配置</a:t>
            </a:r>
            <a:r>
              <a:rPr lang="en-US" altLang="zh-CN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be.conf</a:t>
            </a:r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1739580" y="1042520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7" name="文本占位符 5"/>
          <p:cNvSpPr>
            <a:spLocks noGrp="1"/>
          </p:cNvSpPr>
          <p:nvPr/>
        </p:nvSpPr>
        <p:spPr>
          <a:xfrm>
            <a:off x="710565" y="1543050"/>
            <a:ext cx="10900410" cy="2695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配置文件为 be/conf/be.conf。主要是配置 storage_root_path：数据存放目录。默认在be/storage下，需要手动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创建该目录。多个路径之间使用 ; 分隔（</a:t>
            </a:r>
            <a:r>
              <a:rPr lang="en-US" altLang="zh-CN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最后一个目录后不要加 ;</a:t>
            </a:r>
            <a:r>
              <a:rPr lang="zh-CN" altLang="en-US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  <a:endParaRPr lang="en-US" altLang="zh-CN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endParaRPr lang="zh-CN" altLang="en-US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</a:t>
            </a:r>
            <a:endParaRPr lang="zh-CN" altLang="en-US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867092" y="3737467"/>
            <a:ext cx="10457815" cy="97472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vim conf/be.conf  </a:t>
            </a: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storage_root_path=/export/servers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/apache-doris-0.15/</a:t>
            </a: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be/storage1,10;/export/servers/apache-doris-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0.15/</a:t>
            </a: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be/storage2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7091" y="2838450"/>
            <a:ext cx="10457815" cy="42545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mkdir -p /export/servers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/apache-doris-0.15/</a:t>
            </a: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be/storage1 /export/servers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/apache-doris-0.15/</a:t>
            </a: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be/storage2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配置BE</a:t>
            </a:r>
            <a:r>
              <a:rPr lang="en-US" altLang="zh-CN">
                <a:sym typeface="+mn-ea"/>
              </a:rPr>
              <a:t>-</a:t>
            </a:r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修改</a:t>
            </a:r>
            <a:r>
              <a:rPr lang="en-US" altLang="zh-CN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ip</a:t>
            </a:r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绑定（</a:t>
            </a:r>
            <a:r>
              <a:rPr lang="zh-CN" altLang="en-US" sz="200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可选</a:t>
            </a:r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）</a:t>
            </a:r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2847410" y="962580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占位符 5"/>
          <p:cNvSpPr>
            <a:spLocks noGrp="1"/>
          </p:cNvSpPr>
          <p:nvPr/>
        </p:nvSpPr>
        <p:spPr>
          <a:xfrm>
            <a:off x="711200" y="1457325"/>
            <a:ext cx="10900410" cy="2695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如果机器有多个ip, 比如</a:t>
            </a:r>
            <a:r>
              <a:rPr lang="en-US" altLang="zh-CN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内网外网, 虚拟机docker</a:t>
            </a: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等, 需要进行ip绑定, 以便在配置集群时可以正确识别</a:t>
            </a: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修改fe服务的配置文件（ip地址根据环境实际ip进行修改）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</a:t>
            </a:r>
            <a:endParaRPr lang="zh-CN" altLang="en-US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  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endParaRPr lang="zh-CN" altLang="en-US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kumimoji="1" lang="zh-CN" altLang="en-US" dirty="0"/>
          </a:p>
        </p:txBody>
      </p:sp>
      <p:sp>
        <p:nvSpPr>
          <p:cNvPr id="2" name="文本占位符 3"/>
          <p:cNvSpPr>
            <a:spLocks noGrp="1"/>
          </p:cNvSpPr>
          <p:nvPr/>
        </p:nvSpPr>
        <p:spPr>
          <a:xfrm>
            <a:off x="871318" y="409228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sz="1600">
                <a:solidFill>
                  <a:srgbClr val="262626"/>
                </a:solidFill>
                <a:ea typeface="Alibaba PuHuiTi R" pitchFamily="18" charset="-122"/>
                <a:sym typeface="+mn-ea"/>
              </a:rPr>
              <a:t>将安装目录分发到另外两台节点</a:t>
            </a:r>
          </a:p>
        </p:txBody>
      </p:sp>
      <p:sp>
        <p:nvSpPr>
          <p:cNvPr id="9" name="矩形 8"/>
          <p:cNvSpPr/>
          <p:nvPr/>
        </p:nvSpPr>
        <p:spPr>
          <a:xfrm>
            <a:off x="950447" y="4770561"/>
            <a:ext cx="10094205" cy="71584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scp -r /export/servers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/apache-doris-0.15/</a:t>
            </a: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be node02:/export/servers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/apache-doris-0.15</a:t>
            </a:r>
            <a:endParaRPr lang="en-US" altLang="zh-CN" sz="1400" b="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indent="0" algn="l">
              <a:lnSpc>
                <a:spcPct val="150000"/>
              </a:lnSpc>
              <a:spcBef>
                <a:spcPct val="2000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scp -r /export/servers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/apache-doris-0.15/</a:t>
            </a: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be node03:/export/servers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/apache-doris-0.15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71318" y="2720367"/>
            <a:ext cx="10173335" cy="95504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vim /export/servers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/apache-doris-0.15/</a:t>
            </a: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be/conf/be.conf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priority_networks = 192.168.10.0/24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mkdir -p /export/servers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/apache-doris-0.15/</a:t>
            </a: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be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/storage2 </a:t>
            </a: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/export/servers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/apache-doris-0.15/</a:t>
            </a: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be/storage2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添加BE</a:t>
            </a:r>
            <a:r>
              <a:rPr lang="en-US">
                <a:sym typeface="+mn-ea"/>
              </a:rPr>
              <a:t>-</a:t>
            </a:r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使用</a:t>
            </a:r>
            <a:r>
              <a:rPr lang="en-US" altLang="zh-CN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mysql</a:t>
            </a:r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连接</a:t>
            </a:r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4002720" y="1062194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占位符 5"/>
          <p:cNvSpPr>
            <a:spLocks noGrp="1"/>
          </p:cNvSpPr>
          <p:nvPr/>
        </p:nvSpPr>
        <p:spPr>
          <a:xfrm>
            <a:off x="711200" y="1457325"/>
            <a:ext cx="10900410" cy="305816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连接</a:t>
            </a: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node01服务器</a:t>
            </a:r>
            <a:r>
              <a:rPr lang="zh-CN" altLang="en-US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安装的</a:t>
            </a: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doris（</a:t>
            </a:r>
            <a:r>
              <a:rPr lang="en-US" altLang="zh-CN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默认端口9030，默认没有密码</a:t>
            </a: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endParaRPr lang="en-US" altLang="zh-CN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endParaRPr lang="en-US" altLang="zh-CN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endParaRPr lang="en-US" altLang="zh-CN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登陆后，可以通过以下命令修改 root 密码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endParaRPr lang="en-US" altLang="zh-CN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</a:t>
            </a:r>
            <a:endParaRPr lang="zh-CN" altLang="en-US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  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endParaRPr lang="zh-CN" altLang="en-US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kumimoji="1" lang="en-US" altLang="zh-CN" dirty="0"/>
              <a:t>   </a:t>
            </a:r>
            <a:endParaRPr kumimoji="1" lang="zh-CN" altLang="en-US" dirty="0"/>
          </a:p>
        </p:txBody>
      </p:sp>
      <p:pic>
        <p:nvPicPr>
          <p:cNvPr id="304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53" y="4380230"/>
            <a:ext cx="4238625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6"/>
          <p:cNvSpPr txBox="1"/>
          <p:nvPr/>
        </p:nvSpPr>
        <p:spPr>
          <a:xfrm>
            <a:off x="1236980" y="5669280"/>
            <a:ext cx="9930130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0" algn="l">
              <a:lnSpc>
                <a:spcPct val="150000"/>
              </a:lnSpc>
              <a:spcBef>
                <a:spcPct val="20000"/>
              </a:spcBef>
              <a:buClrTx/>
              <a:buSzTx/>
              <a:buFont typeface="+mj-lt"/>
              <a:buNone/>
            </a:pPr>
            <a:r>
              <a:rPr 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node03</a:t>
            </a:r>
            <a:r>
              <a:rPr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节点因为安装了</a:t>
            </a:r>
            <a:r>
              <a:rPr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mysql</a:t>
            </a:r>
            <a:r>
              <a:rPr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服务器，包含了</a:t>
            </a:r>
            <a:r>
              <a:rPr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mysql</a:t>
            </a:r>
            <a:r>
              <a:rPr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客户端组件，因此在</a:t>
            </a:r>
            <a:r>
              <a:rPr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node03</a:t>
            </a:r>
            <a:r>
              <a:rPr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节点可以直接通过</a:t>
            </a:r>
            <a:r>
              <a:rPr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mysql</a:t>
            </a:r>
            <a:r>
              <a:rPr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客户端命令操作</a:t>
            </a:r>
            <a:r>
              <a:rPr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doris</a:t>
            </a:r>
            <a:r>
              <a:rPr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</a:t>
            </a:r>
            <a:r>
              <a:rPr 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如若在其他的节点安装</a:t>
            </a:r>
            <a:r>
              <a:rPr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mysql</a:t>
            </a:r>
            <a:r>
              <a:rPr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客户端组件，可以参考</a:t>
            </a:r>
            <a:r>
              <a:rPr lang="zh-CN" altLang="en-US" sz="14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讲义</a:t>
            </a:r>
            <a:r>
              <a:rPr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进行部署</a:t>
            </a:r>
            <a:endParaRPr lang="zh-CN" altLang="en-US" sz="1400" b="1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44880" y="5155565"/>
            <a:ext cx="10302240" cy="1355090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64002" y="5264230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70" y="2339340"/>
            <a:ext cx="5000625" cy="13303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18870" y="1875155"/>
            <a:ext cx="6955790" cy="43561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mysql -uroot -h node01 -P 9030 </a:t>
            </a:r>
            <a:r>
              <a:rPr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6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18870" y="3916045"/>
            <a:ext cx="6955790" cy="43561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SET PASSWORD FOR 'root' = PASSWORD('123456'); 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9957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58127" y="933785"/>
            <a:ext cx="9845675" cy="517190"/>
          </a:xfrm>
        </p:spPr>
        <p:txBody>
          <a:bodyPr/>
          <a:lstStyle/>
          <a:p>
            <a:r>
              <a:rPr kumimoji="1"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a typeface="Alibaba PuHuiTi B" pitchFamily="18" charset="-122"/>
                <a:sym typeface="+mn-ea"/>
              </a:rPr>
              <a:t>Doris简介</a:t>
            </a:r>
          </a:p>
        </p:txBody>
      </p:sp>
      <p:sp>
        <p:nvSpPr>
          <p:cNvPr id="8" name="文本框 50"/>
          <p:cNvSpPr txBox="1"/>
          <p:nvPr/>
        </p:nvSpPr>
        <p:spPr>
          <a:xfrm>
            <a:off x="844952" y="1455313"/>
            <a:ext cx="10154285" cy="19862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+mj-lt"/>
              <a:buAutoNum type="arabicPeriod"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Apache Doris是一个现代化的基于</a:t>
            </a:r>
            <a:r>
              <a:rPr kumimoji="1" lang="zh-CN" altLang="en-US" sz="16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MPP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（大规模并行处理）技术的分析型数据库产品。简单来说，MPP是将任务并行的分散到多个服务器和节点上，在每个节点上计算完成后，将各自部分的结果汇总在一起得到最终的结果(与Hadoop相似)。仅需亚秒级响应时间即可获得查询结果，有效地支持实时数据分析。</a:t>
            </a:r>
          </a:p>
          <a:p>
            <a:pPr marL="360045" indent="-360045"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+mj-lt"/>
              <a:buAutoNum type="arabicPeriod"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Apache Doris可以满足多种数据分析需求，例如</a:t>
            </a:r>
            <a:r>
              <a:rPr kumimoji="1" lang="zh-CN" altLang="en-US" sz="16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固定历史报表，实时数据分析，交互式数据分析和探索式数据分析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等。令您的数据分析工作更加简单高效！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1227455" y="4549775"/>
            <a:ext cx="9930130" cy="17068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MPP ( Massively Parallel Processing )，即大规模并行处理，在数据库非共享集群中，每个节点都有独立的磁盘存储系统和内存系统，业务数据根据数据库模型和应用特点划分到各个节点上，每台数据节点通过专用网络或者商业通用网络互相连接，彼此协同计算，作为整体提供数据库服务。非共享数据库集群有完全的可伸缩性、高可用、高性能、优秀的性价比、资源共享等优势。简单来说，MPP 是将任务并行的分散到多个服务器和节点上，在每个节点上计算完成后，将各自部分的结果汇总在一起得到最终的结果 ( 与 Hadoop 相似 )。</a:t>
            </a:r>
          </a:p>
        </p:txBody>
      </p:sp>
      <p:sp>
        <p:nvSpPr>
          <p:cNvPr id="14" name="矩形 13"/>
          <p:cNvSpPr/>
          <p:nvPr/>
        </p:nvSpPr>
        <p:spPr>
          <a:xfrm>
            <a:off x="844952" y="4248865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扩展介绍</a:t>
            </a:r>
          </a:p>
        </p:txBody>
      </p:sp>
      <p:sp>
        <p:nvSpPr>
          <p:cNvPr id="4" name="矩形 3"/>
          <p:cNvSpPr/>
          <p:nvPr/>
        </p:nvSpPr>
        <p:spPr>
          <a:xfrm>
            <a:off x="944880" y="4167505"/>
            <a:ext cx="10302240" cy="2089785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软硬件需求-</a:t>
            </a:r>
            <a:r>
              <a:rPr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Doris端口说明</a:t>
            </a:r>
            <a:endParaRPr kumimoji="1"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14387" y="1071245"/>
          <a:ext cx="10889615" cy="5500370"/>
        </p:xfrm>
        <a:graphic>
          <a:graphicData uri="http://schemas.openxmlformats.org/drawingml/2006/table">
            <a:tbl>
              <a:tblPr/>
              <a:tblGrid>
                <a:gridCol w="106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7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11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2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algn="ctr" defTabSz="914400" rtl="0" eaLnBrk="1" fontAlgn="base" latinLnBrk="0" hangingPunct="1">
                        <a:lnSpc>
                          <a:spcPts val="24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实例名称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algn="ctr" defTabSz="914400" rtl="0" eaLnBrk="1" fontAlgn="base" latinLnBrk="0" hangingPunct="1">
                        <a:lnSpc>
                          <a:spcPts val="24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端口名称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lnSpc>
                          <a:spcPts val="24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默认端口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lnSpc>
                          <a:spcPts val="24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通讯方向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说明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algn="ctr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en-US" altLang="zh-CN" sz="14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BE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be_port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9060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FE --&gt; BE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BE 上 thrift server 的端口，用于接收来自 FE 的请求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algn="ctr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en-US" altLang="zh-CN" sz="14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BE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be_rpc_port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9070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BE &lt;--&gt; BE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BE 之间 rpc 使用的端口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165">
                <a:tc>
                  <a:txBody>
                    <a:bodyPr/>
                    <a:lstStyle/>
                    <a:p>
                      <a:pPr algn="ctr" defTabSz="914400" fontAlgn="base"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4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BE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webserver_port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8040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BE &lt;--&gt; BE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BE 上的 http server 的端口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algn="ctr" defTabSz="914400" fontAlgn="base"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4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BE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heartbeat_service_port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9050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FE --&gt; BE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BE 上心跳服务端口（thrift），用于接收来自 FE 的心跳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defTabSz="914400" fontAlgn="base"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4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BE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rtl="0" eaLnBrk="1" fontAlgn="base" latinLnBrk="0" hangingPunct="1"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brpc_port*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8060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FE&lt;--&gt;BE, BE &lt;--&gt; BE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BE 上的 brpc 端口，用于 BE 之间通讯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defTabSz="914400" fontAlgn="base"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4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FE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rtl="0" eaLnBrk="1" fontAlgn="base" latinLnBrk="0" hangingPunct="1"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http_port *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8030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FE &lt;--&gt; FE，用户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FE 上的 http server 端口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defTabSz="914400" fontAlgn="base"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4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FE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rtl="0" eaLnBrk="1" fontAlgn="base" latinLnBrk="0" hangingPunct="1"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rpc_port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9020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BE --&gt; FE, FE &lt;--&gt; FE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FE 上的 thrift server 端口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7845">
                <a:tc>
                  <a:txBody>
                    <a:bodyPr/>
                    <a:lstStyle/>
                    <a:p>
                      <a:pPr algn="ctr" defTabSz="914400" fontAlgn="base"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4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FE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rtl="0" eaLnBrk="1" fontAlgn="base" latinLnBrk="0" hangingPunct="1"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query_port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9030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用户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FE 上的 mysql server 端口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7845">
                <a:tc>
                  <a:txBody>
                    <a:bodyPr/>
                    <a:lstStyle/>
                    <a:p>
                      <a:pPr algn="ctr" defTabSz="914400" fontAlgn="base"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4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FE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rtl="0" eaLnBrk="1" fontAlgn="base" latinLnBrk="0" hangingPunct="1"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edit_log_port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9010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FE &lt;--&gt; FE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FE 上的 bdbje 之间通信用的端口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7845">
                <a:tc>
                  <a:txBody>
                    <a:bodyPr/>
                    <a:lstStyle/>
                    <a:p>
                      <a:pPr algn="ctr" defTabSz="914400" fontAlgn="base"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4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Broker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rtl="0" eaLnBrk="1" fontAlgn="base" latinLnBrk="0" hangingPunct="1"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broker_ipc_port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8000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FE --&gt; Broker, BE --&gt; Broker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Broker 上的 thrift server，用于接收请求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49163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80745"/>
            <a:ext cx="9845675" cy="517190"/>
          </a:xfrm>
        </p:spPr>
        <p:txBody>
          <a:bodyPr/>
          <a:lstStyle/>
          <a:p>
            <a:r>
              <a:rPr>
                <a:sym typeface="+mn-ea"/>
              </a:rPr>
              <a:t>配置BE</a:t>
            </a:r>
            <a:r>
              <a:rPr lang="en-US">
                <a:sym typeface="+mn-ea"/>
              </a:rPr>
              <a:t>-</a:t>
            </a:r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修改可打开文件数</a:t>
            </a:r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占位符 5"/>
          <p:cNvSpPr>
            <a:spLocks noGrp="1"/>
          </p:cNvSpPr>
          <p:nvPr/>
        </p:nvSpPr>
        <p:spPr>
          <a:xfrm>
            <a:off x="711200" y="1457325"/>
            <a:ext cx="10900410" cy="2695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修改配置文件: /etc/security/limits.conf, 添加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</a:t>
            </a:r>
            <a:endParaRPr lang="zh-CN" altLang="en-US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  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endParaRPr lang="zh-CN" altLang="en-US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kumimoji="1" lang="en-US" altLang="zh-CN" dirty="0"/>
              <a:t>  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   </a:t>
            </a:r>
            <a:r>
              <a:rPr kumimoji="1" lang="zh-CN" altLang="en-US" dirty="0"/>
              <a:t>这种方法需要重启机器才能生效（</a:t>
            </a:r>
            <a:r>
              <a:rPr kumimoji="1" lang="zh-CN" altLang="en-US" b="1" dirty="0">
                <a:solidFill>
                  <a:srgbClr val="C00000"/>
                </a:solidFill>
              </a:rPr>
              <a:t>所有BE节点都需要进行配置</a:t>
            </a:r>
            <a:r>
              <a:rPr kumimoji="1" lang="zh-CN" altLang="en-US" dirty="0"/>
              <a:t>）</a:t>
            </a:r>
          </a:p>
        </p:txBody>
      </p:sp>
      <p:pic>
        <p:nvPicPr>
          <p:cNvPr id="308" name="图片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5" y="3233738"/>
            <a:ext cx="44577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矩形 9"/>
          <p:cNvSpPr/>
          <p:nvPr/>
        </p:nvSpPr>
        <p:spPr>
          <a:xfrm>
            <a:off x="1095375" y="1897380"/>
            <a:ext cx="6955790" cy="123888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* soft nofile 65535 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* hard nofile 65535 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* soft nproc 65535 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* hard nproc 65535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添加BE</a:t>
            </a:r>
            <a:br>
              <a:rPr lang="en-US" altLang="zh-CN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</a:br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2221627" y="1234290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占位符 5"/>
          <p:cNvSpPr>
            <a:spLocks noGrp="1"/>
          </p:cNvSpPr>
          <p:nvPr/>
        </p:nvSpPr>
        <p:spPr>
          <a:xfrm>
            <a:off x="711200" y="1457325"/>
            <a:ext cx="10900410" cy="497014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BE 节点需要先在 FE 中添加，才可加入集群（</a:t>
            </a:r>
            <a:r>
              <a:rPr lang="en-US" altLang="zh-CN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node01</a:t>
            </a: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登录后添加BE节点port为be上的heartbeat_service_port端口，默认</a:t>
            </a:r>
            <a:r>
              <a:rPr lang="en-US" altLang="zh-CN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9050</a:t>
            </a:r>
            <a:endParaRPr lang="en-US" altLang="zh-CN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endParaRPr lang="en-US" altLang="zh-CN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endParaRPr lang="en-US" altLang="zh-CN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查看BE状态，alive必须为true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SHOW PROC '/backends';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查看 BE 运行情况。如一切正常，</a:t>
            </a:r>
            <a:r>
              <a:rPr lang="en-US" altLang="zh-CN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isAlive </a:t>
            </a: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列应为 </a:t>
            </a:r>
            <a:r>
              <a:rPr lang="en-US" altLang="zh-CN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true</a:t>
            </a:r>
            <a:endParaRPr lang="en-US" altLang="zh-CN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</a:t>
            </a:r>
            <a:endParaRPr lang="zh-CN" altLang="en-US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  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endParaRPr lang="zh-CN" altLang="en-US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kumimoji="1" lang="en-US" altLang="zh-CN" dirty="0"/>
              <a:t>   </a:t>
            </a:r>
            <a:endParaRPr kumimoji="1" lang="zh-CN" altLang="en-US" dirty="0"/>
          </a:p>
        </p:txBody>
      </p:sp>
      <p:pic>
        <p:nvPicPr>
          <p:cNvPr id="306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3829050"/>
            <a:ext cx="40386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1114425" y="1900555"/>
            <a:ext cx="6955790" cy="43561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mysql -uroot -h node01 -P 9030 -p       输入密码：123456</a:t>
            </a:r>
            <a:r>
              <a:rPr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6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14425" y="2743835"/>
            <a:ext cx="6955790" cy="95504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ALTER SYSTEM ADD BACKEND "node01:9050";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ALTER SYSTEM ADD BACKEND "node02:9050";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ALTER SYSTEM ADD BACKEND "node03:9050";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添加BE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查看FE 和 BE</a:t>
            </a:r>
          </a:p>
        </p:txBody>
      </p:sp>
      <p:sp>
        <p:nvSpPr>
          <p:cNvPr id="7" name="文本占位符 5"/>
          <p:cNvSpPr>
            <a:spLocks noGrp="1"/>
          </p:cNvSpPr>
          <p:nvPr/>
        </p:nvSpPr>
        <p:spPr>
          <a:xfrm>
            <a:off x="711200" y="1457325"/>
            <a:ext cx="10900410" cy="497014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show proc '/frontends';</a:t>
            </a: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show proc '/backends'; </a:t>
            </a: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查看 BE 运行情况。如一切正常，isAlive 列应为 true</a:t>
            </a: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通过前端界面访问FE:   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hlinkClick r:id="rId3"/>
              </a:rPr>
              <a:t>http://node01:8030/frontend</a:t>
            </a:r>
            <a:endParaRPr lang="en-US" altLang="zh-CN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通过前端界面访问BE: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hlinkClick r:id="rId4"/>
              </a:rPr>
              <a:t>http://node01:8030/backend</a:t>
            </a:r>
            <a:endParaRPr lang="en-US" altLang="zh-CN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hlinkClick r:id="rId4"/>
              </a:rPr>
              <a:t> </a:t>
            </a: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</a:t>
            </a:r>
            <a:r>
              <a:rPr lang="en-US" altLang="zh-CN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用户名为root, 密码为空</a:t>
            </a:r>
            <a:endParaRPr lang="en-US" altLang="zh-CN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endParaRPr lang="zh-CN" altLang="en-US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kumimoji="1" lang="en-US" altLang="zh-CN" dirty="0"/>
              <a:t>   </a:t>
            </a:r>
            <a:endParaRPr kumimoji="1" lang="zh-CN" altLang="en-US" dirty="0"/>
          </a:p>
        </p:txBody>
      </p:sp>
      <p:pic>
        <p:nvPicPr>
          <p:cNvPr id="319" name="图片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60" y="1974215"/>
            <a:ext cx="10149205" cy="692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图片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760" y="3178175"/>
            <a:ext cx="733298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64235" y="876678"/>
            <a:ext cx="9845675" cy="517190"/>
          </a:xfrm>
        </p:spPr>
        <p:txBody>
          <a:bodyPr/>
          <a:lstStyle/>
          <a:p>
            <a:r>
              <a:rPr>
                <a:sym typeface="+mn-ea"/>
              </a:rPr>
              <a:t>添加FS_BROKER（</a:t>
            </a:r>
            <a:r>
              <a:rPr>
                <a:solidFill>
                  <a:srgbClr val="C00000"/>
                </a:solidFill>
                <a:sym typeface="+mn-ea"/>
              </a:rPr>
              <a:t>可选</a:t>
            </a:r>
            <a:r>
              <a:rPr>
                <a:sym typeface="+mn-ea"/>
              </a:rPr>
              <a:t>）</a:t>
            </a:r>
          </a:p>
        </p:txBody>
      </p:sp>
      <p:sp>
        <p:nvSpPr>
          <p:cNvPr id="7" name="文本占位符 5"/>
          <p:cNvSpPr>
            <a:spLocks noGrp="1"/>
          </p:cNvSpPr>
          <p:nvPr/>
        </p:nvSpPr>
        <p:spPr>
          <a:xfrm>
            <a:off x="711200" y="1457325"/>
            <a:ext cx="10900410" cy="497014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zh-CN" b="1">
                <a:solidFill>
                  <a:srgbClr val="262626"/>
                </a:solidFill>
                <a:ea typeface="Alibaba PuHuiTi R" pitchFamily="18" charset="-122"/>
              </a:rPr>
              <a:t>编译</a:t>
            </a:r>
            <a:r>
              <a:rPr lang="en-US" altLang="zh-CN" b="1">
                <a:solidFill>
                  <a:srgbClr val="262626"/>
                </a:solidFill>
                <a:ea typeface="Alibaba PuHuiTi R" pitchFamily="18" charset="-122"/>
              </a:rPr>
              <a:t>fs_broker </a:t>
            </a:r>
          </a:p>
          <a:p>
            <a:pPr algn="l">
              <a:buClr>
                <a:srgbClr val="404040"/>
              </a:buClr>
              <a:buSzPct val="85000"/>
            </a:pPr>
            <a:r>
              <a:rPr lang="en-US" altLang="zh-CN" sz="1400">
                <a:solidFill>
                  <a:srgbClr val="333333"/>
                </a:solidFill>
                <a:latin typeface="微软雅黑 Light" panose="020B0502040204020203" pitchFamily="34" charset="-122"/>
                <a:ea typeface="阿里巴巴普惠体" panose="00020600040101010101"/>
                <a:cs typeface="Alibaba PuHuiTi R" pitchFamily="18" charset="-122"/>
              </a:rPr>
              <a:t>    </a:t>
            </a:r>
            <a:r>
              <a:rPr lang="zh-CN" altLang="en-US" sz="1400">
                <a:solidFill>
                  <a:srgbClr val="333333"/>
                </a:solidFill>
                <a:latin typeface="微软雅黑 Light" panose="020B0502040204020203" pitchFamily="34" charset="-122"/>
                <a:ea typeface="阿里巴巴普惠体" panose="00020600040101010101"/>
                <a:cs typeface="Alibaba PuHuiTi R" pitchFamily="18" charset="-122"/>
              </a:rPr>
              <a:t>进入源码目录下的</a:t>
            </a:r>
            <a:r>
              <a:rPr lang="en-US" altLang="zh-CN" sz="1400">
                <a:solidFill>
                  <a:srgbClr val="333333"/>
                </a:solidFill>
                <a:latin typeface="微软雅黑 Light" panose="020B0502040204020203" pitchFamily="34" charset="-122"/>
                <a:ea typeface="阿里巴巴普惠体" panose="00020600040101010101"/>
                <a:cs typeface="Alibaba PuHuiTi R" pitchFamily="18" charset="-122"/>
              </a:rPr>
              <a:t>fs_brokers</a:t>
            </a:r>
            <a:r>
              <a:rPr lang="zh-CN" altLang="en-US" sz="1400">
                <a:solidFill>
                  <a:srgbClr val="333333"/>
                </a:solidFill>
                <a:latin typeface="微软雅黑 Light" panose="020B0502040204020203" pitchFamily="34" charset="-122"/>
                <a:ea typeface="阿里巴巴普惠体" panose="00020600040101010101"/>
                <a:cs typeface="Alibaba PuHuiTi R" pitchFamily="18" charset="-122"/>
              </a:rPr>
              <a:t>目录，使用</a:t>
            </a:r>
            <a:r>
              <a:rPr lang="en-US" altLang="zh-CN" sz="1400">
                <a:solidFill>
                  <a:srgbClr val="FF0000"/>
                </a:solidFill>
                <a:latin typeface="微软雅黑 Light" panose="020B0502040204020203" pitchFamily="34" charset="-122"/>
                <a:ea typeface="阿里巴巴普惠体" panose="00020600040101010101"/>
                <a:cs typeface="Alibaba PuHuiTi R" pitchFamily="18" charset="-122"/>
              </a:rPr>
              <a:t>sh build.sh</a:t>
            </a:r>
            <a:r>
              <a:rPr lang="zh-CN" altLang="en-US" sz="1400">
                <a:solidFill>
                  <a:srgbClr val="333333"/>
                </a:solidFill>
                <a:latin typeface="微软雅黑 Light" panose="020B0502040204020203" pitchFamily="34" charset="-122"/>
                <a:ea typeface="阿里巴巴普惠体" panose="00020600040101010101"/>
                <a:cs typeface="Alibaba PuHuiTi R" pitchFamily="18" charset="-122"/>
              </a:rPr>
              <a:t>进行编译，编译之前修改</a:t>
            </a:r>
            <a:r>
              <a:rPr lang="en-US" altLang="zh-CN" sz="1400">
                <a:solidFill>
                  <a:srgbClr val="333333"/>
                </a:solidFill>
                <a:latin typeface="微软雅黑 Light" panose="020B0502040204020203" pitchFamily="34" charset="-122"/>
                <a:ea typeface="阿里巴巴普惠体" panose="00020600040101010101"/>
                <a:cs typeface="Alibaba PuHuiTi R" pitchFamily="18" charset="-122"/>
              </a:rPr>
              <a:t>jdk</a:t>
            </a:r>
            <a:r>
              <a:rPr lang="zh-CN" altLang="en-US" sz="1400">
                <a:solidFill>
                  <a:srgbClr val="333333"/>
                </a:solidFill>
                <a:latin typeface="微软雅黑 Light" panose="020B0502040204020203" pitchFamily="34" charset="-122"/>
                <a:ea typeface="阿里巴巴普惠体" panose="00020600040101010101"/>
                <a:cs typeface="Alibaba PuHuiTi R" pitchFamily="18" charset="-122"/>
              </a:rPr>
              <a:t>版本</a:t>
            </a:r>
            <a:endParaRPr lang="en-US" altLang="zh-CN" sz="1400">
              <a:solidFill>
                <a:srgbClr val="333333"/>
              </a:solidFill>
              <a:latin typeface="微软雅黑 Light" panose="020B0502040204020203" pitchFamily="34" charset="-122"/>
              <a:ea typeface="阿里巴巴普惠体" panose="00020600040101010101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</a:pPr>
            <a:r>
              <a:rPr lang="en-US" altLang="zh-CN" sz="1800">
                <a:solidFill>
                  <a:srgbClr val="3333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libaba PuHuiTi R" pitchFamily="18" charset="-122"/>
              </a:rPr>
              <a:t>     </a:t>
            </a:r>
            <a:endParaRPr lang="en-US" altLang="zh-CN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76225" indent="-276225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b="1">
                <a:solidFill>
                  <a:srgbClr val="262626"/>
                </a:solidFill>
                <a:ea typeface="Alibaba PuHuiTi R" pitchFamily="18" charset="-122"/>
              </a:rPr>
              <a:t>拷贝 </a:t>
            </a:r>
            <a:r>
              <a:rPr lang="en-US" altLang="zh-CN" b="1" dirty="0">
                <a:solidFill>
                  <a:srgbClr val="262626"/>
                </a:solidFill>
                <a:ea typeface="Alibaba PuHuiTi R" pitchFamily="18" charset="-122"/>
              </a:rPr>
              <a:t>Broker 部署文件夹到指定节点（node01）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sz="1400">
                <a:solidFill>
                  <a:srgbClr val="333333"/>
                </a:solidFill>
                <a:latin typeface="微软雅黑 Light" panose="020B0502040204020203" pitchFamily="34" charset="-122"/>
                <a:ea typeface="阿里巴巴普惠体" panose="00020600040101010101"/>
              </a:rPr>
              <a:t>   </a:t>
            </a:r>
            <a:r>
              <a:rPr lang="en-US" altLang="zh-CN" sz="1400" dirty="0">
                <a:solidFill>
                  <a:srgbClr val="333333"/>
                </a:solidFill>
                <a:latin typeface="微软雅黑 Light" panose="020B0502040204020203" pitchFamily="34" charset="-122"/>
                <a:ea typeface="阿里巴巴普惠体" panose="00020600040101010101"/>
              </a:rPr>
              <a:t>将源码编译生成的 output 目录下的相应 </a:t>
            </a:r>
            <a:r>
              <a:rPr lang="en-US" altLang="zh-CN" sz="1400">
                <a:solidFill>
                  <a:srgbClr val="333333"/>
                </a:solidFill>
                <a:latin typeface="微软雅黑 Light" panose="020B0502040204020203" pitchFamily="34" charset="-122"/>
                <a:ea typeface="阿里巴巴普惠体" panose="00020600040101010101"/>
              </a:rPr>
              <a:t>Broker 目录到需要部署的所有节点上,</a:t>
            </a:r>
            <a:r>
              <a:rPr lang="zh-CN" altLang="en-US" sz="1400">
                <a:solidFill>
                  <a:srgbClr val="333333"/>
                </a:solidFill>
                <a:latin typeface="微软雅黑 Light" panose="020B0502040204020203" pitchFamily="34" charset="-122"/>
                <a:ea typeface="阿里巴巴普惠体" panose="00020600040101010101"/>
              </a:rPr>
              <a:t>并改名为</a:t>
            </a:r>
            <a:r>
              <a:rPr lang="en-US" altLang="zh-CN" sz="1400">
                <a:solidFill>
                  <a:srgbClr val="333333"/>
                </a:solidFill>
                <a:latin typeface="微软雅黑 Light" panose="020B0502040204020203" pitchFamily="34" charset="-122"/>
                <a:ea typeface="阿里巴巴普惠体" panose="00020600040101010101"/>
              </a:rPr>
              <a:t>: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apache_hdfs_broker </a:t>
            </a:r>
            <a:r>
              <a:rPr lang="en-US" altLang="zh-CN" sz="1400">
                <a:solidFill>
                  <a:srgbClr val="333333"/>
                </a:solidFill>
                <a:latin typeface="微软雅黑 Light" panose="020B0502040204020203" pitchFamily="34" charset="-122"/>
                <a:ea typeface="阿里巴巴普惠体" panose="00020600040101010101"/>
              </a:rPr>
              <a:t>。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sz="1400">
                <a:solidFill>
                  <a:srgbClr val="333333"/>
                </a:solidFill>
                <a:latin typeface="微软雅黑 Light" panose="020B0502040204020203" pitchFamily="34" charset="-122"/>
                <a:ea typeface="阿里巴巴普惠体" panose="00020600040101010101"/>
              </a:rPr>
              <a:t>   建议和 </a:t>
            </a:r>
            <a:r>
              <a:rPr lang="en-US" altLang="zh-CN" sz="1400" dirty="0">
                <a:solidFill>
                  <a:srgbClr val="333333"/>
                </a:solidFill>
                <a:latin typeface="微软雅黑 Light" panose="020B0502040204020203" pitchFamily="34" charset="-122"/>
                <a:ea typeface="阿里巴巴普惠体" panose="00020600040101010101"/>
              </a:rPr>
              <a:t>BE 或者 FE 目录保持同级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endParaRPr lang="zh-CN" altLang="en-US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kumimoji="1" lang="en-US" altLang="zh-CN" dirty="0"/>
              <a:t>   </a:t>
            </a:r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944880" y="4300220"/>
            <a:ext cx="10302240" cy="1100455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64235" y="4408805"/>
            <a:ext cx="1053465" cy="244475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1196340" y="4578350"/>
            <a:ext cx="9930130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0" algn="l">
              <a:lnSpc>
                <a:spcPct val="150000"/>
              </a:lnSpc>
              <a:spcBef>
                <a:spcPct val="20000"/>
              </a:spcBef>
              <a:buClrTx/>
              <a:buSzTx/>
              <a:buFont typeface="+mj-lt"/>
              <a:buNone/>
            </a:pPr>
            <a:r>
              <a:rPr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BROKER以插件的形式，独立于Doris的部署，建议每个PE和BE节点都部署一个Broker，Broker是用于访问外部数据源的进程，默认是HDFS，上传编译好的hdfs_broker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添加FS_BROKER（</a:t>
            </a:r>
            <a:r>
              <a:rPr>
                <a:solidFill>
                  <a:srgbClr val="C00000"/>
                </a:solidFill>
                <a:sym typeface="+mn-ea"/>
              </a:rPr>
              <a:t>可选</a:t>
            </a:r>
            <a:r>
              <a:rPr>
                <a:sym typeface="+mn-ea"/>
              </a:rPr>
              <a:t>）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1121410" y="166637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占位符 5"/>
          <p:cNvSpPr>
            <a:spLocks noGrp="1"/>
          </p:cNvSpPr>
          <p:nvPr/>
        </p:nvSpPr>
        <p:spPr>
          <a:xfrm>
            <a:off x="670807" y="1435222"/>
            <a:ext cx="10900410" cy="144018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b="1">
                <a:solidFill>
                  <a:srgbClr val="262626"/>
                </a:solidFill>
                <a:ea typeface="Alibaba PuHuiTi R" pitchFamily="18" charset="-122"/>
                <a:sym typeface="+mn-ea"/>
              </a:rPr>
              <a:t>将安装目录分发到另外两台节点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endParaRPr lang="zh-CN" altLang="en-US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kumimoji="1" lang="en-US" altLang="zh-CN" dirty="0"/>
              <a:t>   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/>
        </p:nvSpPr>
        <p:spPr>
          <a:xfrm>
            <a:off x="645795" y="3229015"/>
            <a:ext cx="10900410" cy="144018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b="1">
                <a:solidFill>
                  <a:srgbClr val="262626"/>
                </a:solidFill>
                <a:ea typeface="Alibaba PuHuiTi R" pitchFamily="18" charset="-122"/>
              </a:rPr>
              <a:t>三台机器分别启动Broke</a:t>
            </a:r>
            <a:r>
              <a:rPr lang="en-US" altLang="zh-CN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</a:t>
            </a:r>
            <a:endParaRPr lang="en-US" altLang="zh-CN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endParaRPr lang="zh-CN" altLang="en-US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kumimoji="1" lang="en-US" altLang="zh-CN" dirty="0"/>
              <a:t>   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22627" y="1924974"/>
            <a:ext cx="8162290" cy="93477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zh-CN" altLang="en-US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进入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/export/servers/apache-doris-0.15</a:t>
            </a:r>
            <a:r>
              <a:rPr lang="zh-CN" altLang="en-US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目录</a:t>
            </a:r>
            <a:endParaRPr lang="en-US" altLang="zh-CN" sz="140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scp  </a:t>
            </a: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-r apache_hdfs_broker/ node02:/export/servers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/apache-doris-0.15/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scp  -r apache_hdfs_broker/ node03:/export/servers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/apache-doris-0.15/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22627" y="3949105"/>
            <a:ext cx="8162290" cy="38735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sh /export/servers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/apache-doris-0.15/</a:t>
            </a: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apache_hdfs_broker/bin/start_broker.sh --daemon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添加FS_BROKER（</a:t>
            </a:r>
            <a:r>
              <a:rPr>
                <a:solidFill>
                  <a:srgbClr val="C00000"/>
                </a:solidFill>
                <a:sym typeface="+mn-ea"/>
              </a:rPr>
              <a:t>可选</a:t>
            </a:r>
            <a:r>
              <a:rPr>
                <a:sym typeface="+mn-ea"/>
              </a:rPr>
              <a:t>）</a:t>
            </a:r>
          </a:p>
        </p:txBody>
      </p:sp>
      <p:sp>
        <p:nvSpPr>
          <p:cNvPr id="7" name="文本占位符 5"/>
          <p:cNvSpPr>
            <a:spLocks noGrp="1"/>
          </p:cNvSpPr>
          <p:nvPr/>
        </p:nvSpPr>
        <p:spPr>
          <a:xfrm>
            <a:off x="711200" y="1457325"/>
            <a:ext cx="10900410" cy="144018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使用mysql客户端访问fe，添加broker节点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要让 Doris 的 FE 和 BE 知道 Broker 在哪些节点上，通过 sql 命令添加 Broker 节点列表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其中 host 为 Broker 所在节点 ip；port 为 Broker 配置文件中的 broker_ipc_port。</a:t>
            </a: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SHOW PROC "/brokers";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endParaRPr lang="zh-CN" altLang="en-US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kumimoji="1" lang="en-US" altLang="zh-CN" dirty="0"/>
              <a:t>   </a:t>
            </a:r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/>
        </p:nvSpPr>
        <p:spPr>
          <a:xfrm>
            <a:off x="786445" y="359882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查看 Broker 状态</a:t>
            </a:r>
          </a:p>
        </p:txBody>
      </p:sp>
      <p:sp>
        <p:nvSpPr>
          <p:cNvPr id="8" name="矩形 7"/>
          <p:cNvSpPr/>
          <p:nvPr/>
        </p:nvSpPr>
        <p:spPr>
          <a:xfrm>
            <a:off x="944880" y="5479415"/>
            <a:ext cx="10302240" cy="1100455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64235" y="5588000"/>
            <a:ext cx="1053465" cy="244475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1196340" y="5757545"/>
            <a:ext cx="9930130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0" algn="l">
              <a:lnSpc>
                <a:spcPct val="150000"/>
              </a:lnSpc>
              <a:spcBef>
                <a:spcPct val="20000"/>
              </a:spcBef>
              <a:buClrTx/>
              <a:buSzTx/>
              <a:buFont typeface="+mj-lt"/>
              <a:buNone/>
            </a:pPr>
            <a:r>
              <a:rPr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在生产环境中，所有实例都应使用守护进程启动，以保证进程退出后，会被自动拉起，如 Supervisor (opens new window)。如需使用守护进程启动，从 0.10.0 版本开始，直接调用 sh start_xx.sh 启动即可。</a:t>
            </a:r>
          </a:p>
        </p:txBody>
      </p:sp>
      <p:sp>
        <p:nvSpPr>
          <p:cNvPr id="10" name="矩形 9"/>
          <p:cNvSpPr/>
          <p:nvPr/>
        </p:nvSpPr>
        <p:spPr>
          <a:xfrm>
            <a:off x="1080770" y="2738755"/>
            <a:ext cx="7926070" cy="43561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ALTER SYSTEM ADD BROKER broker_name "node01:8000","node02:8000","node03:8000";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14425" y="1900555"/>
            <a:ext cx="6955790" cy="43561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mysql -uroot -h node01 -P 9030 -p       输入密码：123456</a:t>
            </a:r>
            <a:r>
              <a:rPr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6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FE2078-20DB-48E6-B644-DB40ED319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291" y="4309562"/>
            <a:ext cx="8047028" cy="122414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1200" y="885921"/>
            <a:ext cx="9845675" cy="517190"/>
          </a:xfrm>
        </p:spPr>
        <p:txBody>
          <a:bodyPr/>
          <a:lstStyle/>
          <a:p>
            <a:r>
              <a:rPr>
                <a:sym typeface="+mn-ea"/>
              </a:rPr>
              <a:t>扩容缩容</a:t>
            </a:r>
            <a:r>
              <a:rPr lang="en-US">
                <a:sym typeface="+mn-ea"/>
              </a:rPr>
              <a:t>-</a:t>
            </a:r>
            <a:r>
              <a:rPr lang="en-US" altLang="zh-CN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FE </a:t>
            </a:r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扩容和缩容</a:t>
            </a:r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1898015" y="104028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占位符 5"/>
          <p:cNvSpPr>
            <a:spLocks noGrp="1"/>
          </p:cNvSpPr>
          <p:nvPr/>
        </p:nvSpPr>
        <p:spPr>
          <a:xfrm>
            <a:off x="711200" y="1379220"/>
            <a:ext cx="10900410" cy="151828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添加 Follower 或 Observer。使用 mysql-client 连接到已启动的 FE，并执行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删除 FE 节点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</a:p>
          <a:p>
            <a:r>
              <a:rPr kumimoji="1" lang="en-US" altLang="zh-CN" dirty="0"/>
              <a:t>   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44880" y="4038600"/>
            <a:ext cx="10302240" cy="2541270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44550" y="4106545"/>
            <a:ext cx="1053465" cy="244475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1069340" y="4351020"/>
            <a:ext cx="10178415" cy="22021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l">
              <a:lnSpc>
                <a:spcPct val="150000"/>
              </a:lnSpc>
              <a:spcBef>
                <a:spcPct val="20000"/>
              </a:spcBef>
              <a:buClrTx/>
              <a:buSzTx/>
              <a:buFont typeface="+mj-lt"/>
              <a:buAutoNum type="arabicPeriod"/>
            </a:pPr>
            <a:r>
              <a:rPr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Follower FE（包括 Leader）的数量必须为奇数，建议最多部署 3 个组成高可用（HA）模式即可</a:t>
            </a: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buClrTx/>
              <a:buSzTx/>
              <a:buFont typeface="+mj-lt"/>
              <a:buAutoNum type="arabicPeriod"/>
            </a:pPr>
            <a:r>
              <a:rPr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当 FE 处于高可用部署时（1个 Leader，2个 Follower），我们建议通过增加 Observer FE 来扩展 FE 的读服务能力。当然也可以继续增加 Follower FE，但几乎是不必要的</a:t>
            </a: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buClrTx/>
              <a:buSzTx/>
              <a:buFont typeface="+mj-lt"/>
              <a:buAutoNum type="arabicPeriod"/>
            </a:pPr>
            <a:r>
              <a:rPr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通常一个 FE 节点可以应对 10-20 台 BE 节点。建议总的 FE 节点数量在 10 个以下。而通常 3 个即可满足绝大部分需求</a:t>
            </a: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buClrTx/>
              <a:buSzTx/>
              <a:buFont typeface="+mj-lt"/>
              <a:buAutoNum type="arabicPeriod"/>
            </a:pPr>
            <a:r>
              <a:rPr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helper 不能指向 FE 自身，必须指向一个或多个已存在并且正常运行中的 Master/Follower FE</a:t>
            </a: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buClrTx/>
              <a:buSzTx/>
              <a:buFont typeface="+mj-lt"/>
              <a:buAutoNum type="arabicPeriod"/>
            </a:pPr>
            <a:r>
              <a:rPr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删除 Follower FE 时，确保最终剩余的 Follower（包括 Leader）节点为奇数</a:t>
            </a:r>
          </a:p>
        </p:txBody>
      </p:sp>
      <p:sp>
        <p:nvSpPr>
          <p:cNvPr id="6" name="矩形 5"/>
          <p:cNvSpPr/>
          <p:nvPr/>
        </p:nvSpPr>
        <p:spPr>
          <a:xfrm>
            <a:off x="1069340" y="1765935"/>
            <a:ext cx="6955790" cy="101600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ALTER SYSTEM ADD FOLLOWER "ip:port"; 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或者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ALTER SYSTEM ADD OBSERVER "ip:port";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69340" y="3493770"/>
            <a:ext cx="6955790" cy="42862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ALTER SYSTEM DROP FOLLOWER[OBSERVER] "fe_host:edit_log_port";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>
                <a:sym typeface="+mn-ea"/>
              </a:rPr>
              <a:t>Doris整体架构：极简架构</a:t>
            </a:r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633595" y="1150461"/>
            <a:ext cx="2232025" cy="72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438" y="2111142"/>
            <a:ext cx="7731369" cy="409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5689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1200" y="885921"/>
            <a:ext cx="9845675" cy="517190"/>
          </a:xfrm>
        </p:spPr>
        <p:txBody>
          <a:bodyPr/>
          <a:lstStyle/>
          <a:p>
            <a:r>
              <a:rPr>
                <a:sym typeface="+mn-ea"/>
              </a:rPr>
              <a:t>扩容缩容</a:t>
            </a:r>
            <a:r>
              <a:rPr lang="en-US">
                <a:sym typeface="+mn-ea"/>
              </a:rPr>
              <a:t>-</a:t>
            </a:r>
            <a:r>
              <a:rPr lang="en-US">
                <a:ea typeface="Alibaba PuHuiTi R" pitchFamily="18" charset="-122"/>
                <a:sym typeface="+mn-ea"/>
              </a:rPr>
              <a:t>BE</a:t>
            </a:r>
            <a:r>
              <a:rPr lang="en-US" altLang="zh-CN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</a:t>
            </a:r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扩容和缩容</a:t>
            </a:r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1898015" y="104028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占位符 5"/>
          <p:cNvSpPr>
            <a:spLocks noGrp="1"/>
          </p:cNvSpPr>
          <p:nvPr/>
        </p:nvSpPr>
        <p:spPr>
          <a:xfrm>
            <a:off x="711200" y="1379221"/>
            <a:ext cx="11120342" cy="179335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使用 mysql-client 连接到已启动的 FE，并执行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用户可以通过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mysql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客户端登陆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Master FE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。</a:t>
            </a:r>
            <a:endParaRPr lang="en-US" altLang="zh-CN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BE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节点的扩容和缩容过程，不影响当前系统运行以及正在执行的任务，并且不会影响当前系统的性能。数据均衡会自动进行。根据集群现有数据量的大小，集群会在几个小时到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天不等的时间内，恢复到负载均衡的状态。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增加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E 节点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   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23179" y="3074534"/>
            <a:ext cx="6813440" cy="591337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ALTER SYSTEM ADD BACKEND "node01:9050";</a:t>
            </a:r>
            <a:endParaRPr lang="en-US" altLang="zh-CN" sz="140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D0EE973-37BB-44F4-8B44-EAA5FC964E2A}"/>
              </a:ext>
            </a:extLst>
          </p:cNvPr>
          <p:cNvSpPr txBox="1"/>
          <p:nvPr/>
        </p:nvSpPr>
        <p:spPr>
          <a:xfrm>
            <a:off x="711200" y="3746165"/>
            <a:ext cx="6353092" cy="422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6225" indent="-276225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262626"/>
                </a:solidFill>
                <a:ea typeface="Alibaba PuHuiTi R" pitchFamily="18" charset="-122"/>
              </a:rPr>
              <a:t>删除</a:t>
            </a:r>
            <a:r>
              <a:rPr lang="en-US" altLang="zh-CN" sz="1600">
                <a:solidFill>
                  <a:srgbClr val="262626"/>
                </a:solidFill>
                <a:ea typeface="Alibaba PuHuiTi R" pitchFamily="18" charset="-122"/>
              </a:rPr>
              <a:t>BE 节点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2BBDEAC-7B76-45BF-A3D8-A8D0E5DE75A2}"/>
              </a:ext>
            </a:extLst>
          </p:cNvPr>
          <p:cNvSpPr/>
          <p:nvPr/>
        </p:nvSpPr>
        <p:spPr>
          <a:xfrm>
            <a:off x="923179" y="4506293"/>
            <a:ext cx="7067882" cy="1311421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--</a:t>
            </a:r>
            <a:r>
              <a:rPr lang="zh-CN" altLang="en-US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删除 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BE </a:t>
            </a:r>
            <a:r>
              <a:rPr lang="zh-CN" altLang="en-US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节点有两种方式：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DROP </a:t>
            </a:r>
            <a:r>
              <a:rPr lang="zh-CN" altLang="en-US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和 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DECOMMISSION</a:t>
            </a: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ALTER SYSTEM DROP BACKEND " node01:9050 ";</a:t>
            </a:r>
          </a:p>
          <a:p>
            <a:pPr>
              <a:lnSpc>
                <a:spcPct val="150000"/>
              </a:lnSpc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或者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AD2B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ALTER SYSTEM DECOMMISSION BACKEND “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node01:9050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”; #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推荐使用这个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AD2B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4938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Doris发展历程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1138957" y="1776095"/>
            <a:ext cx="1524000" cy="1968500"/>
            <a:chOff x="694" y="1376"/>
            <a:chExt cx="2400" cy="310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7" y="1376"/>
              <a:ext cx="2020" cy="2027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694" y="3352"/>
              <a:ext cx="2401" cy="11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 b="1" dirty="0">
                  <a:solidFill>
                    <a:srgbClr val="FF0000"/>
                  </a:solidFill>
                  <a:latin typeface="+mn-lt"/>
                  <a:ea typeface="+mn-ea"/>
                </a:rPr>
                <a:t>2008</a:t>
              </a: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Doris1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上线</a:t>
              </a: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应用于百度凤巢统计报表场景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28219" y="1670050"/>
            <a:ext cx="1709420" cy="2221865"/>
            <a:chOff x="3603" y="1329"/>
            <a:chExt cx="2692" cy="349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3" y="1329"/>
              <a:ext cx="2074" cy="2074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3603" y="3352"/>
              <a:ext cx="2692" cy="14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00" b="1" dirty="0">
                  <a:solidFill>
                    <a:srgbClr val="FF0000"/>
                  </a:solidFill>
                  <a:latin typeface="+mn-lt"/>
                  <a:ea typeface="+mn-ea"/>
                </a:rPr>
                <a:t>2009</a:t>
              </a: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Doris2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上线</a:t>
              </a: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进行通用化改造，承接公司其他内部报表系统</a:t>
              </a: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助力百度统计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2.0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成为国内最大的中文网站分析工具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215063" y="1670050"/>
            <a:ext cx="1865630" cy="2115820"/>
            <a:chOff x="6637" y="1329"/>
            <a:chExt cx="2938" cy="333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5" y="1329"/>
              <a:ext cx="2074" cy="2095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6637" y="3403"/>
              <a:ext cx="2939" cy="12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00" b="1" dirty="0">
                  <a:solidFill>
                    <a:srgbClr val="FF0000"/>
                  </a:solidFill>
                  <a:latin typeface="+mn-lt"/>
                  <a:ea typeface="+mn-ea"/>
                </a:rPr>
                <a:t>2012</a:t>
              </a: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Doris3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上线</a:t>
              </a: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对性能、可用性、拓展性进行升级</a:t>
              </a: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承接百度所有统计报表业务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129237" y="1776144"/>
            <a:ext cx="1865630" cy="2085975"/>
            <a:chOff x="9699" y="1376"/>
            <a:chExt cx="2938" cy="3285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1" y="1376"/>
              <a:ext cx="1969" cy="1976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9699" y="3403"/>
              <a:ext cx="2939" cy="12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00" b="1" dirty="0">
                  <a:solidFill>
                    <a:srgbClr val="FF0000"/>
                  </a:solidFill>
                  <a:latin typeface="+mn-lt"/>
                  <a:ea typeface="+mn-ea"/>
                </a:rPr>
                <a:t>2013</a:t>
              </a: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Palo1.0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正式发布</a:t>
              </a: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全新的数据模型，查询存储效率大幅提升</a:t>
              </a: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MPP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框架，支持分布式计算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210712" y="4165909"/>
            <a:ext cx="1865630" cy="2061210"/>
            <a:chOff x="694" y="4734"/>
            <a:chExt cx="2938" cy="3246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7" y="4734"/>
              <a:ext cx="1962" cy="1976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694" y="6722"/>
              <a:ext cx="2939" cy="12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00" b="1" dirty="0">
                  <a:solidFill>
                    <a:srgbClr val="FF0000"/>
                  </a:solidFill>
                  <a:latin typeface="+mn-lt"/>
                  <a:ea typeface="+mn-ea"/>
                </a:rPr>
                <a:t>2015</a:t>
              </a: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Palo2.0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正式发布</a:t>
              </a: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精简茶垢，统一客户端及高可用</a:t>
              </a: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开始对外提供服务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792747" y="4165909"/>
            <a:ext cx="1865630" cy="1922780"/>
            <a:chOff x="3633" y="4734"/>
            <a:chExt cx="2938" cy="3028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13" y="4734"/>
              <a:ext cx="1955" cy="1988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3633" y="6722"/>
              <a:ext cx="2939" cy="10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00" b="1" dirty="0">
                  <a:solidFill>
                    <a:srgbClr val="FF0000"/>
                  </a:solidFill>
                  <a:latin typeface="+mn-lt"/>
                  <a:ea typeface="+mn-ea"/>
                </a:rPr>
                <a:t>2017</a:t>
              </a: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正式开源</a:t>
              </a:r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希望帮助更多人，让更多</a:t>
              </a:r>
              <a:r>
                <a:rPr lang="zh-CN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人帮助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Palo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859728" y="4125904"/>
            <a:ext cx="1866265" cy="2101215"/>
            <a:chOff x="6637" y="4453"/>
            <a:chExt cx="2939" cy="3309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64" y="4453"/>
              <a:ext cx="2075" cy="1988"/>
            </a:xfrm>
            <a:prstGeom prst="rect">
              <a:avLst/>
            </a:prstGeom>
          </p:spPr>
        </p:pic>
        <p:sp>
          <p:nvSpPr>
            <p:cNvPr id="39" name="文本框 38"/>
            <p:cNvSpPr txBox="1"/>
            <p:nvPr/>
          </p:nvSpPr>
          <p:spPr>
            <a:xfrm>
              <a:off x="6637" y="6722"/>
              <a:ext cx="2939" cy="10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00" b="1" dirty="0">
                  <a:solidFill>
                    <a:srgbClr val="FF0000"/>
                  </a:solidFill>
                  <a:latin typeface="+mn-lt"/>
                  <a:ea typeface="+mn-ea"/>
                </a:rPr>
                <a:t>2018</a:t>
              </a: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贡献给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Apache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社区，更名为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Apache Doris</a:t>
              </a:r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一线互联网广泛使用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1200" y="885921"/>
            <a:ext cx="9845675" cy="517190"/>
          </a:xfrm>
        </p:spPr>
        <p:txBody>
          <a:bodyPr/>
          <a:lstStyle/>
          <a:p>
            <a:r>
              <a:rPr>
                <a:sym typeface="+mn-ea"/>
              </a:rPr>
              <a:t>扩容缩容</a:t>
            </a:r>
            <a:r>
              <a:rPr lang="en-US">
                <a:sym typeface="+mn-ea"/>
              </a:rPr>
              <a:t>-</a:t>
            </a:r>
            <a:r>
              <a:rPr lang="en-US" altLang="zh-CN">
                <a:ea typeface="Alibaba PuHuiTi R" pitchFamily="18" charset="-122"/>
                <a:sym typeface="+mn-ea"/>
              </a:rPr>
              <a:t>Broker</a:t>
            </a:r>
            <a:r>
              <a:rPr lang="en-US" altLang="zh-CN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</a:t>
            </a:r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扩容和缩容</a:t>
            </a:r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1898015" y="104028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占位符 5"/>
          <p:cNvSpPr>
            <a:spLocks noGrp="1"/>
          </p:cNvSpPr>
          <p:nvPr/>
        </p:nvSpPr>
        <p:spPr>
          <a:xfrm>
            <a:off x="711200" y="1379221"/>
            <a:ext cx="11120342" cy="179335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Broker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实例的数量没有硬性要求。通常每台物理机部署一个即可。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Broker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的添加和删除可以通过以下命令完成：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   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2BBDEAC-7B76-45BF-A3D8-A8D0E5DE75A2}"/>
              </a:ext>
            </a:extLst>
          </p:cNvPr>
          <p:cNvSpPr/>
          <p:nvPr/>
        </p:nvSpPr>
        <p:spPr>
          <a:xfrm>
            <a:off x="931131" y="2275896"/>
            <a:ext cx="7258712" cy="896676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ALTER SYSTEM ADD BROKER    broker_10_20_30  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“node01:8000”;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ALTER SYSTEM DROP BROKER  broker_10_20_30 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“node01:8000”;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ALTER SYSTEM DROP ALL BROKER broker_10_20_30 ;</a:t>
            </a:r>
          </a:p>
        </p:txBody>
      </p:sp>
    </p:spTree>
    <p:extLst>
      <p:ext uri="{BB962C8B-B14F-4D97-AF65-F5344CB8AC3E}">
        <p14:creationId xmlns:p14="http://schemas.microsoft.com/office/powerpoint/2010/main" val="5331993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4064635" y="1322098"/>
            <a:ext cx="7197090" cy="54800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新一代MPP数据分析框架多指标分析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4930140" y="1966595"/>
            <a:ext cx="5466080" cy="4708525"/>
          </a:xfrm>
        </p:spPr>
        <p:txBody>
          <a:bodyPr/>
          <a:lstStyle/>
          <a:p>
            <a:r>
              <a:rPr lang="en-US" altLang="zh-CN" dirty="0"/>
              <a:t>创建用户</a:t>
            </a:r>
          </a:p>
          <a:p>
            <a:r>
              <a:rPr lang="zh-CN" altLang="en-US" dirty="0"/>
              <a:t>创建数据库并赋予权限</a:t>
            </a:r>
          </a:p>
          <a:p>
            <a:r>
              <a:rPr lang="zh-CN" altLang="en-US" dirty="0"/>
              <a:t>Doris 建表、数据导入与删除</a:t>
            </a:r>
          </a:p>
          <a:p>
            <a:r>
              <a:rPr lang="zh-CN" altLang="en-US" dirty="0"/>
              <a:t>简单查询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>
                <a:solidFill>
                  <a:schemeClr val="tx1"/>
                </a:solidFill>
                <a:sym typeface="+mn-ea"/>
              </a:rPr>
              <a:t>Doris概述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en-US" altLang="zh-CN"/>
              <a:t>Doris</a:t>
            </a:r>
            <a:r>
              <a:rPr lang="zh-CN" altLang="en-US"/>
              <a:t>架构</a:t>
            </a:r>
            <a:r>
              <a:rPr lang="zh-CN" altLang="en-US" dirty="0"/>
              <a:t>体系</a:t>
            </a:r>
          </a:p>
          <a:p>
            <a:r>
              <a:rPr lang="zh-CN" altLang="en-US">
                <a:solidFill>
                  <a:schemeClr val="tx1"/>
                </a:solidFill>
              </a:rPr>
              <a:t>Doris</a:t>
            </a:r>
            <a:r>
              <a:rPr lang="zh-CN" altLang="en-US" dirty="0">
                <a:solidFill>
                  <a:schemeClr val="tx1"/>
                </a:solidFill>
              </a:rPr>
              <a:t>环境部署</a:t>
            </a:r>
          </a:p>
          <a:p>
            <a:r>
              <a:rPr kumimoji="1" lang="en-US" altLang="zh-CN">
                <a:solidFill>
                  <a:srgbClr val="FF0000"/>
                </a:solidFill>
              </a:rPr>
              <a:t>Doris</a:t>
            </a:r>
            <a:r>
              <a:rPr kumimoji="1" lang="zh-CN" altLang="en-US">
                <a:solidFill>
                  <a:srgbClr val="FF0000"/>
                </a:solidFill>
              </a:rPr>
              <a:t>数据分析实践</a:t>
            </a:r>
            <a:endParaRPr kumimoji="1" lang="en-US" altLang="zh-CN">
              <a:solidFill>
                <a:srgbClr val="FF0000"/>
              </a:solidFill>
            </a:endParaRPr>
          </a:p>
          <a:p>
            <a:r>
              <a:rPr kumimoji="1" lang="en-US" altLang="zh-CN"/>
              <a:t>Doris</a:t>
            </a:r>
            <a:r>
              <a:rPr kumimoji="1" lang="zh-CN" altLang="en-US"/>
              <a:t>高级特性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20470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创建用户</a:t>
            </a:r>
          </a:p>
        </p:txBody>
      </p:sp>
      <p:sp>
        <p:nvSpPr>
          <p:cNvPr id="7" name="文本占位符 5"/>
          <p:cNvSpPr>
            <a:spLocks noGrp="1"/>
          </p:cNvSpPr>
          <p:nvPr/>
        </p:nvSpPr>
        <p:spPr>
          <a:xfrm>
            <a:off x="711200" y="1379220"/>
            <a:ext cx="10900410" cy="151828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通过下面的命令创建一个普通用户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endParaRPr lang="en-US" altLang="zh-CN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后续登录时就可以通过下列连接命令登录</a:t>
            </a:r>
            <a:endParaRPr lang="en-US" altLang="zh-CN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endParaRPr lang="en-US" altLang="zh-CN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</a:p>
          <a:p>
            <a:r>
              <a:rPr kumimoji="1" lang="en-US" altLang="zh-CN" dirty="0"/>
              <a:t>   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34559" y="4291937"/>
            <a:ext cx="10302240" cy="991870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24069" y="4360517"/>
            <a:ext cx="1053465" cy="244475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996789" y="4693257"/>
            <a:ext cx="10178415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l">
              <a:lnSpc>
                <a:spcPct val="150000"/>
              </a:lnSpc>
              <a:spcBef>
                <a:spcPct val="20000"/>
              </a:spcBef>
              <a:buClrTx/>
              <a:buSzTx/>
              <a:buFont typeface="+mj-lt"/>
              <a:buAutoNum type="arabicPeriod"/>
            </a:pPr>
            <a:r>
              <a:rPr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新创建的普通用户默认没有任何权限。权限授予可以参考后面的权限授予。</a:t>
            </a:r>
          </a:p>
        </p:txBody>
      </p:sp>
      <p:sp>
        <p:nvSpPr>
          <p:cNvPr id="6" name="矩形 5"/>
          <p:cNvSpPr/>
          <p:nvPr/>
        </p:nvSpPr>
        <p:spPr>
          <a:xfrm>
            <a:off x="934559" y="2013178"/>
            <a:ext cx="6955790" cy="42799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CREATE 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USER 'test' </a:t>
            </a: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IDENTIFIED 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BY ‘123456';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4069" y="3201021"/>
            <a:ext cx="6955790" cy="42799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mysql </a:t>
            </a: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-h node01 -P9030 -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utest –p123456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1200" y="828375"/>
            <a:ext cx="9845675" cy="517190"/>
          </a:xfrm>
        </p:spPr>
        <p:txBody>
          <a:bodyPr/>
          <a:lstStyle/>
          <a:p>
            <a:r>
              <a:rPr>
                <a:sym typeface="+mn-ea"/>
              </a:rPr>
              <a:t>创建数据库并赋予权限</a:t>
            </a:r>
          </a:p>
        </p:txBody>
      </p:sp>
      <p:sp>
        <p:nvSpPr>
          <p:cNvPr id="7" name="文本占位符 5"/>
          <p:cNvSpPr>
            <a:spLocks noGrp="1"/>
          </p:cNvSpPr>
          <p:nvPr/>
        </p:nvSpPr>
        <p:spPr>
          <a:xfrm>
            <a:off x="711200" y="1379220"/>
            <a:ext cx="10900410" cy="151828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初始可以通过 root 或 admin 用户创建数据库：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查看数据库</a:t>
            </a:r>
            <a:endParaRPr lang="en-US" altLang="zh-CN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endParaRPr lang="en-US" altLang="zh-CN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</a:p>
          <a:p>
            <a:r>
              <a:rPr kumimoji="1" lang="en-US" altLang="zh-CN" dirty="0"/>
              <a:t>   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44880" y="4740275"/>
            <a:ext cx="10302240" cy="2011045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34390" y="4859655"/>
            <a:ext cx="1053465" cy="244475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1007110" y="5029200"/>
            <a:ext cx="10178415" cy="17932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l">
              <a:lnSpc>
                <a:spcPct val="150000"/>
              </a:lnSpc>
              <a:spcBef>
                <a:spcPct val="20000"/>
              </a:spcBef>
              <a:buClrTx/>
              <a:buSzTx/>
              <a:buFont typeface="+mj-lt"/>
              <a:buAutoNum type="arabicPeriod"/>
            </a:pPr>
            <a:r>
              <a:rPr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所有命令都可以使用 'HELP command;' 查看到详细的语法帮助。如：HELP CREATE DATABASE;</a:t>
            </a: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buClrTx/>
              <a:buSzTx/>
              <a:buFont typeface="+mj-lt"/>
              <a:buAutoNum type="arabicPeriod"/>
            </a:pPr>
            <a:r>
              <a:rPr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如果不清楚命令的全名，可以使用 "help 命令某一字段" 进行模糊查询。如键入 'HELP CREATE'，可以匹配到 CREATE DATABASE, CREATE TABLE, CREATE USER 等命令。</a:t>
            </a: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buClrTx/>
              <a:buSzTx/>
              <a:buFont typeface="+mj-lt"/>
              <a:buAutoNum type="arabicPeriod"/>
            </a:pPr>
            <a:r>
              <a:rPr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information_schema是为了兼容MySQL协议而存在，实际中信息可能不是很准确，所以关于具体数据库的信息建议通过直接查询相应数据库而获得。</a:t>
            </a:r>
          </a:p>
        </p:txBody>
      </p:sp>
      <p:sp>
        <p:nvSpPr>
          <p:cNvPr id="6" name="矩形 5"/>
          <p:cNvSpPr/>
          <p:nvPr/>
        </p:nvSpPr>
        <p:spPr>
          <a:xfrm>
            <a:off x="1069340" y="1784985"/>
            <a:ext cx="6955790" cy="39941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CREATE DATABASE test_db;</a:t>
            </a:r>
          </a:p>
        </p:txBody>
      </p:sp>
      <p:sp>
        <p:nvSpPr>
          <p:cNvPr id="2" name="矩形 1"/>
          <p:cNvSpPr/>
          <p:nvPr/>
        </p:nvSpPr>
        <p:spPr>
          <a:xfrm>
            <a:off x="1069340" y="2629535"/>
            <a:ext cx="6955790" cy="42799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show databases;</a:t>
            </a:r>
          </a:p>
        </p:txBody>
      </p:sp>
      <p:pic>
        <p:nvPicPr>
          <p:cNvPr id="44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40" y="3122295"/>
            <a:ext cx="3577590" cy="1550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1200" y="862030"/>
            <a:ext cx="9845675" cy="517190"/>
          </a:xfrm>
        </p:spPr>
        <p:txBody>
          <a:bodyPr/>
          <a:lstStyle/>
          <a:p>
            <a:r>
              <a:rPr>
                <a:sym typeface="+mn-ea"/>
              </a:rPr>
              <a:t>创建数据库并赋予权限</a:t>
            </a:r>
          </a:p>
        </p:txBody>
      </p:sp>
      <p:sp>
        <p:nvSpPr>
          <p:cNvPr id="7" name="文本占位符 5"/>
          <p:cNvSpPr>
            <a:spLocks noGrp="1"/>
          </p:cNvSpPr>
          <p:nvPr/>
        </p:nvSpPr>
        <p:spPr>
          <a:xfrm>
            <a:off x="711200" y="1379220"/>
            <a:ext cx="10900410" cy="151828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test_db 创建完成之后，可以通过 root/admin 账户将 test_db 读写权限授权给普通账户，如 test。授权之后采用 test 账户登录就可以操作 test_db 数据库了。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  <a:endParaRPr lang="en-US" altLang="zh-CN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endParaRPr lang="en-US" altLang="zh-CN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</a:p>
          <a:p>
            <a:r>
              <a:rPr kumimoji="1" lang="en-US" altLang="zh-CN" dirty="0"/>
              <a:t>   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958022" y="2521405"/>
            <a:ext cx="6955790" cy="39941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GRANT ALL ON test_db TO test;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/>
        </p:nvSpPr>
        <p:spPr>
          <a:xfrm>
            <a:off x="710880" y="1051494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可以通过在 mysql-client 中执行以下 help 命令获得更多帮助</a:t>
            </a:r>
          </a:p>
        </p:txBody>
      </p:sp>
      <p:sp>
        <p:nvSpPr>
          <p:cNvPr id="7" name="文本占位符 5"/>
          <p:cNvSpPr>
            <a:spLocks noGrp="1"/>
          </p:cNvSpPr>
          <p:nvPr/>
        </p:nvSpPr>
        <p:spPr>
          <a:xfrm>
            <a:off x="822198" y="1689322"/>
            <a:ext cx="10900410" cy="151828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help create table</a:t>
            </a: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help load</a:t>
            </a: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help mini load</a:t>
            </a: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help delete</a:t>
            </a: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help alter table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  <a:endParaRPr lang="en-US" altLang="zh-CN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endParaRPr lang="en-US" altLang="zh-CN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</a:p>
          <a:p>
            <a:r>
              <a:rPr kumimoji="1" lang="en-US" altLang="zh-CN" dirty="0"/>
              <a:t>   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1200" y="938226"/>
            <a:ext cx="9845675" cy="517190"/>
          </a:xfrm>
        </p:spPr>
        <p:txBody>
          <a:bodyPr/>
          <a:lstStyle/>
          <a:p>
            <a:r>
              <a:rPr>
                <a:sym typeface="+mn-ea"/>
              </a:rPr>
              <a:t>Doris 建表</a:t>
            </a:r>
            <a:r>
              <a:rPr lang="en-US">
                <a:sym typeface="+mn-ea"/>
              </a:rPr>
              <a:t>-</a:t>
            </a:r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基本概念</a:t>
            </a:r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2181872" y="100074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占位符 5"/>
          <p:cNvSpPr>
            <a:spLocks noGrp="1"/>
          </p:cNvSpPr>
          <p:nvPr/>
        </p:nvSpPr>
        <p:spPr>
          <a:xfrm>
            <a:off x="711200" y="1379220"/>
            <a:ext cx="10826143" cy="192057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在 Doris 中，数据都以表（Table）的形式进行逻辑上的描述。</a:t>
            </a:r>
          </a:p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Row &amp; Column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一张表包括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行（Row）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和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列（Column）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Row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即用户的一行数据。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阿里巴巴普惠体" panose="00020600040101010101" pitchFamily="18" charset="-122"/>
              </a:rPr>
              <a:t>   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ea typeface="阿里巴巴普惠体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5160AB-4744-4D3C-9CCF-5394BEC25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531" y="2711726"/>
            <a:ext cx="3665212" cy="276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138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5313" y="858220"/>
            <a:ext cx="9845675" cy="517190"/>
          </a:xfrm>
        </p:spPr>
        <p:txBody>
          <a:bodyPr/>
          <a:lstStyle/>
          <a:p>
            <a:r>
              <a:rPr lang="en-US" altLang="zh-CN">
                <a:sym typeface="+mn-ea"/>
              </a:rPr>
              <a:t>Doris </a:t>
            </a:r>
            <a:r>
              <a:rPr lang="zh-CN" altLang="en-US">
                <a:sym typeface="+mn-ea"/>
              </a:rPr>
              <a:t>建表</a:t>
            </a:r>
            <a:r>
              <a:rPr lang="en-US" altLang="zh-CN">
                <a:sym typeface="+mn-ea"/>
              </a:rPr>
              <a:t>-</a:t>
            </a:r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基本概念</a:t>
            </a:r>
            <a:endParaRPr kumimoji="1"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40680" y="1852654"/>
            <a:ext cx="977900" cy="1472565"/>
          </a:xfrm>
          <a:prstGeom prst="rect">
            <a:avLst/>
          </a:prstGeom>
          <a:noFill/>
          <a:ln w="6350">
            <a:solidFill>
              <a:schemeClr val="tx1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85130" y="2122529"/>
            <a:ext cx="880110" cy="3041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Tablet 1</a:t>
            </a:r>
          </a:p>
        </p:txBody>
      </p:sp>
      <p:sp>
        <p:nvSpPr>
          <p:cNvPr id="7" name="矩形 6"/>
          <p:cNvSpPr/>
          <p:nvPr/>
        </p:nvSpPr>
        <p:spPr>
          <a:xfrm>
            <a:off x="2385765" y="2541629"/>
            <a:ext cx="879475" cy="2781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Tablet 2</a:t>
            </a:r>
          </a:p>
        </p:txBody>
      </p:sp>
      <p:sp>
        <p:nvSpPr>
          <p:cNvPr id="8" name="矩形 7"/>
          <p:cNvSpPr/>
          <p:nvPr/>
        </p:nvSpPr>
        <p:spPr>
          <a:xfrm>
            <a:off x="2385765" y="2912469"/>
            <a:ext cx="879475" cy="2603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Tablet 3</a:t>
            </a:r>
          </a:p>
        </p:txBody>
      </p:sp>
      <p:sp>
        <p:nvSpPr>
          <p:cNvPr id="5" name="右箭头 4"/>
          <p:cNvSpPr/>
          <p:nvPr/>
        </p:nvSpPr>
        <p:spPr>
          <a:xfrm>
            <a:off x="3317310" y="2531469"/>
            <a:ext cx="492760" cy="184150"/>
          </a:xfrm>
          <a:prstGeom prst="rightArrow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63435" y="769344"/>
            <a:ext cx="2811145" cy="280035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MySQL Client</a:t>
            </a:r>
          </a:p>
        </p:txBody>
      </p:sp>
      <p:sp>
        <p:nvSpPr>
          <p:cNvPr id="19" name="矩形 18"/>
          <p:cNvSpPr/>
          <p:nvPr/>
        </p:nvSpPr>
        <p:spPr>
          <a:xfrm>
            <a:off x="4249490" y="1403074"/>
            <a:ext cx="713105" cy="3048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Master</a:t>
            </a:r>
          </a:p>
        </p:txBody>
      </p:sp>
      <p:sp>
        <p:nvSpPr>
          <p:cNvPr id="9" name="矩形 8"/>
          <p:cNvSpPr/>
          <p:nvPr/>
        </p:nvSpPr>
        <p:spPr>
          <a:xfrm>
            <a:off x="3871665" y="2578459"/>
            <a:ext cx="756285" cy="189611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956755" y="4089759"/>
            <a:ext cx="568325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Store 1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2513400" y="1853289"/>
            <a:ext cx="487045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Table</a:t>
            </a:r>
          </a:p>
        </p:txBody>
      </p:sp>
      <p:sp>
        <p:nvSpPr>
          <p:cNvPr id="55" name="矩形 54"/>
          <p:cNvSpPr/>
          <p:nvPr/>
        </p:nvSpPr>
        <p:spPr>
          <a:xfrm>
            <a:off x="3810070" y="1229084"/>
            <a:ext cx="3237230" cy="346583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12455" y="1403074"/>
            <a:ext cx="713105" cy="3048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FE</a:t>
            </a:r>
          </a:p>
        </p:txBody>
      </p:sp>
      <p:sp>
        <p:nvSpPr>
          <p:cNvPr id="13" name="矩形 12"/>
          <p:cNvSpPr/>
          <p:nvPr/>
        </p:nvSpPr>
        <p:spPr>
          <a:xfrm>
            <a:off x="6054795" y="1403074"/>
            <a:ext cx="713105" cy="3048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  <a:sym typeface="+mn-ea"/>
              </a:rPr>
              <a:t>FE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62140" y="2106019"/>
            <a:ext cx="765810" cy="3048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BE</a:t>
            </a:r>
          </a:p>
        </p:txBody>
      </p:sp>
      <p:sp>
        <p:nvSpPr>
          <p:cNvPr id="15" name="矩形 14"/>
          <p:cNvSpPr/>
          <p:nvPr/>
        </p:nvSpPr>
        <p:spPr>
          <a:xfrm>
            <a:off x="4734630" y="2106019"/>
            <a:ext cx="756920" cy="3048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  <a:sym typeface="+mn-ea"/>
              </a:rPr>
              <a:t>BE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42680" y="2106019"/>
            <a:ext cx="755650" cy="3048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  <a:sym typeface="+mn-ea"/>
              </a:rPr>
              <a:t>BE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3905955" y="2711809"/>
            <a:ext cx="679450" cy="3041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Tablet 1</a:t>
            </a:r>
          </a:p>
        </p:txBody>
      </p:sp>
      <p:sp>
        <p:nvSpPr>
          <p:cNvPr id="80" name="矩形 79"/>
          <p:cNvSpPr/>
          <p:nvPr/>
        </p:nvSpPr>
        <p:spPr>
          <a:xfrm>
            <a:off x="3911035" y="3459204"/>
            <a:ext cx="678180" cy="260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  <a:sym typeface="+mn-ea"/>
              </a:rPr>
              <a:t>Tablet 2</a:t>
            </a:r>
          </a:p>
        </p:txBody>
      </p:sp>
      <p:sp>
        <p:nvSpPr>
          <p:cNvPr id="97" name="矩形 96"/>
          <p:cNvSpPr/>
          <p:nvPr/>
        </p:nvSpPr>
        <p:spPr>
          <a:xfrm>
            <a:off x="3911035" y="3078839"/>
            <a:ext cx="679450" cy="304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  <a:sym typeface="+mn-ea"/>
              </a:rPr>
              <a:t>Tablet 3</a:t>
            </a:r>
          </a:p>
        </p:txBody>
      </p:sp>
      <p:sp>
        <p:nvSpPr>
          <p:cNvPr id="98" name="矩形 97"/>
          <p:cNvSpPr/>
          <p:nvPr/>
        </p:nvSpPr>
        <p:spPr>
          <a:xfrm>
            <a:off x="4734630" y="2578459"/>
            <a:ext cx="756285" cy="189611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4819720" y="4089759"/>
            <a:ext cx="568325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Store 2</a:t>
            </a:r>
          </a:p>
        </p:txBody>
      </p:sp>
      <p:sp>
        <p:nvSpPr>
          <p:cNvPr id="100" name="矩形 99"/>
          <p:cNvSpPr/>
          <p:nvPr/>
        </p:nvSpPr>
        <p:spPr>
          <a:xfrm>
            <a:off x="4768920" y="2711809"/>
            <a:ext cx="679450" cy="3041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Tablet 1</a:t>
            </a:r>
          </a:p>
        </p:txBody>
      </p:sp>
      <p:sp>
        <p:nvSpPr>
          <p:cNvPr id="101" name="矩形 100"/>
          <p:cNvSpPr/>
          <p:nvPr/>
        </p:nvSpPr>
        <p:spPr>
          <a:xfrm>
            <a:off x="4774000" y="3459204"/>
            <a:ext cx="678180" cy="2603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  <a:sym typeface="+mn-ea"/>
              </a:rPr>
              <a:t>Tablet 3</a:t>
            </a:r>
          </a:p>
        </p:txBody>
      </p:sp>
      <p:sp>
        <p:nvSpPr>
          <p:cNvPr id="102" name="矩形 101"/>
          <p:cNvSpPr/>
          <p:nvPr/>
        </p:nvSpPr>
        <p:spPr>
          <a:xfrm>
            <a:off x="4774000" y="3078839"/>
            <a:ext cx="679450" cy="3041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  <a:sym typeface="+mn-ea"/>
              </a:rPr>
              <a:t>Tablet 2</a:t>
            </a:r>
          </a:p>
        </p:txBody>
      </p:sp>
      <p:sp>
        <p:nvSpPr>
          <p:cNvPr id="103" name="矩形 102"/>
          <p:cNvSpPr/>
          <p:nvPr/>
        </p:nvSpPr>
        <p:spPr>
          <a:xfrm>
            <a:off x="5642680" y="2578459"/>
            <a:ext cx="756285" cy="189611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5727770" y="4089759"/>
            <a:ext cx="568325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Store 3</a:t>
            </a:r>
          </a:p>
        </p:txBody>
      </p:sp>
      <p:sp>
        <p:nvSpPr>
          <p:cNvPr id="105" name="矩形 104"/>
          <p:cNvSpPr/>
          <p:nvPr/>
        </p:nvSpPr>
        <p:spPr>
          <a:xfrm>
            <a:off x="5676970" y="2711809"/>
            <a:ext cx="679450" cy="3041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  <a:sym typeface="+mn-ea"/>
              </a:rPr>
              <a:t>Tablet 2</a:t>
            </a:r>
          </a:p>
        </p:txBody>
      </p:sp>
      <p:sp>
        <p:nvSpPr>
          <p:cNvPr id="106" name="矩形 105"/>
          <p:cNvSpPr/>
          <p:nvPr/>
        </p:nvSpPr>
        <p:spPr>
          <a:xfrm>
            <a:off x="5682050" y="3459204"/>
            <a:ext cx="678180" cy="2603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  <a:sym typeface="+mn-ea"/>
              </a:rPr>
              <a:t>Tablet 1</a:t>
            </a:r>
          </a:p>
        </p:txBody>
      </p:sp>
      <p:sp>
        <p:nvSpPr>
          <p:cNvPr id="107" name="矩形 106"/>
          <p:cNvSpPr/>
          <p:nvPr/>
        </p:nvSpPr>
        <p:spPr>
          <a:xfrm>
            <a:off x="5682050" y="3078839"/>
            <a:ext cx="679450" cy="304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  <a:sym typeface="+mn-ea"/>
              </a:rPr>
              <a:t>Tablet 3</a:t>
            </a:r>
          </a:p>
        </p:txBody>
      </p:sp>
      <p:sp>
        <p:nvSpPr>
          <p:cNvPr id="134" name="下箭头 133"/>
          <p:cNvSpPr/>
          <p:nvPr/>
        </p:nvSpPr>
        <p:spPr>
          <a:xfrm>
            <a:off x="4568260" y="1043029"/>
            <a:ext cx="75565" cy="360045"/>
          </a:xfrm>
          <a:prstGeom prst="down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35" name="下箭头 134"/>
          <p:cNvSpPr/>
          <p:nvPr/>
        </p:nvSpPr>
        <p:spPr>
          <a:xfrm>
            <a:off x="5415350" y="1049379"/>
            <a:ext cx="75565" cy="360045"/>
          </a:xfrm>
          <a:prstGeom prst="down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36" name="下箭头 135"/>
          <p:cNvSpPr/>
          <p:nvPr/>
        </p:nvSpPr>
        <p:spPr>
          <a:xfrm>
            <a:off x="6360230" y="1049379"/>
            <a:ext cx="75565" cy="360045"/>
          </a:xfrm>
          <a:prstGeom prst="down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6" name="TextBox 16"/>
          <p:cNvSpPr txBox="1"/>
          <p:nvPr/>
        </p:nvSpPr>
        <p:spPr>
          <a:xfrm>
            <a:off x="253365" y="4592955"/>
            <a:ext cx="10822305" cy="20351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60045" marR="0" lvl="0" indent="-36004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从表的角度来看数据结构，用户的一张 Table 会拆成多个 Tablet，Tablet 会存成多副本，存储在不同的 BE 中，从而保证数据的高可用和高可靠。</a:t>
            </a:r>
          </a:p>
          <a:p>
            <a:pPr marL="360045" marR="0" lvl="0" indent="-36004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数据主要都是存储在BE里面，BE节点上物理数据的可靠性通过多副本来实现，默认是3副本，副本数可配置且可随时动态调整,满足不同可用性级别的业务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需求。FE调度BE上副本的分布与补齐。</a:t>
            </a:r>
          </a:p>
          <a:p>
            <a:pPr marL="360045" marR="0" lvl="0" indent="-36004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如果说用户对可用性要求不高，而对资源的消耗比较敏感的话，我们可以在建表的时候选择建两副本或者一副本。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</p:spTree>
    <p:extLst>
      <p:ext uri="{BB962C8B-B14F-4D97-AF65-F5344CB8AC3E}">
        <p14:creationId xmlns:p14="http://schemas.microsoft.com/office/powerpoint/2010/main" val="783993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1200" y="938226"/>
            <a:ext cx="9845675" cy="517190"/>
          </a:xfrm>
        </p:spPr>
        <p:txBody>
          <a:bodyPr/>
          <a:lstStyle/>
          <a:p>
            <a:r>
              <a:rPr>
                <a:sym typeface="+mn-ea"/>
              </a:rPr>
              <a:t>Doris 建表</a:t>
            </a:r>
            <a:r>
              <a:rPr lang="en-US">
                <a:sym typeface="+mn-ea"/>
              </a:rPr>
              <a:t>-</a:t>
            </a:r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基本概念</a:t>
            </a:r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2181872" y="100074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占位符 5"/>
          <p:cNvSpPr>
            <a:spLocks noGrp="1"/>
          </p:cNvSpPr>
          <p:nvPr/>
        </p:nvSpPr>
        <p:spPr>
          <a:xfrm>
            <a:off x="645795" y="1580462"/>
            <a:ext cx="10900410" cy="516636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Tablet </a:t>
            </a: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&amp; Partition   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在 Doris 的存储引擎中，用户数据被水平划分为若干个数据分片（Tablet，也称作数据分桶）。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每个 Tablet 包含若干数据行。各个 Tablet 之间的数据没有交集，并且在物理上是独立存储的。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多个 Tablet 在逻辑上归属于不同的分区（Partition）。一个 Tablet 只属于一个 Partition。而一个 Partition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包含若干个 Tablet。因为 Tablet 在物理上是独立存储的，所以可以视为 Partition 在物理上也是独立。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Tablet 是数据移动、复制等操作的最小物理存储单元。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若干个 Partition 组成一个 Table。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Partition 可以视为是逻辑上最小的管理单元。数据的导入与删除，都可以或仅能针对一个 Partition 进行。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endParaRPr lang="en-US" altLang="zh-CN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</a:p>
          <a:p>
            <a:r>
              <a:rPr kumimoji="1" lang="en-US" altLang="zh-CN" dirty="0"/>
              <a:t>   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442402" y="1646133"/>
            <a:ext cx="10749598" cy="4219575"/>
          </a:xfrm>
        </p:spPr>
        <p:txBody>
          <a:bodyPr/>
          <a:lstStyle/>
          <a:p>
            <a:pPr marL="276225" indent="-276225"/>
            <a:r>
              <a:rPr lang="zh-CN" altLang="en-US"/>
              <a:t>列式存储</a:t>
            </a:r>
            <a:endParaRPr lang="en-US" altLang="zh-CN" dirty="0"/>
          </a:p>
          <a:p>
            <a:pPr marL="276225" indent="-276225"/>
            <a:r>
              <a:rPr lang="zh-CN" altLang="en-US"/>
              <a:t>基于</a:t>
            </a:r>
            <a:r>
              <a:rPr lang="zh-CN" altLang="en-US" dirty="0"/>
              <a:t>MPP（大规模并行处理）架构的分析型数据库</a:t>
            </a:r>
          </a:p>
          <a:p>
            <a:pPr marL="276225" indent="-276225"/>
            <a:r>
              <a:rPr dirty="0"/>
              <a:t>性能卓越，PB级别数据毫秒/秒级响应</a:t>
            </a:r>
          </a:p>
          <a:p>
            <a:pPr marL="276225" indent="-276225" algn="l"/>
            <a:r>
              <a:rPr lang="zh-CN" altLang="en-US" dirty="0"/>
              <a:t>支持标准SQL语言，兼容MySQL协议</a:t>
            </a:r>
          </a:p>
          <a:p>
            <a:pPr marL="276225" indent="-276225" algn="l"/>
            <a:r>
              <a:rPr lang="zh-CN" altLang="en-US"/>
              <a:t>高效的聚合表技术</a:t>
            </a:r>
          </a:p>
          <a:p>
            <a:pPr marL="276225" indent="-276225" algn="l"/>
            <a:r>
              <a:rPr lang="zh-CN" altLang="en-US"/>
              <a:t>新型</a:t>
            </a:r>
            <a:r>
              <a:rPr lang="zh-CN" altLang="en-US" dirty="0"/>
              <a:t>预聚合技术Rollup</a:t>
            </a:r>
          </a:p>
          <a:p>
            <a:pPr marL="276225" indent="-276225" algn="l"/>
            <a:r>
              <a:rPr lang="zh-CN" altLang="en-US" dirty="0"/>
              <a:t>高性能、高可用、高可靠</a:t>
            </a:r>
          </a:p>
          <a:p>
            <a:pPr marL="276225" indent="-276225" algn="l"/>
            <a:r>
              <a:rPr lang="zh-CN" altLang="en-US" dirty="0"/>
              <a:t>极简运维，弹性伸缩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097741" y="999846"/>
            <a:ext cx="8771021" cy="517190"/>
          </a:xfrm>
        </p:spPr>
        <p:txBody>
          <a:bodyPr/>
          <a:lstStyle/>
          <a:p>
            <a:r>
              <a:rPr kumimoji="1" lang="zh-CN" altLang="en-US" dirty="0"/>
              <a:t>核心特性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34734" y="1116804"/>
            <a:ext cx="9845675" cy="517190"/>
          </a:xfrm>
        </p:spPr>
        <p:txBody>
          <a:bodyPr/>
          <a:lstStyle/>
          <a:p>
            <a:r>
              <a:rPr>
                <a:sym typeface="+mn-ea"/>
              </a:rPr>
              <a:t>Doris 建表</a:t>
            </a:r>
            <a:r>
              <a:rPr lang="en-US">
                <a:sym typeface="+mn-ea"/>
              </a:rPr>
              <a:t>(</a:t>
            </a:r>
            <a:r>
              <a:rPr lang="en-US" altLang="zh-CN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Create Table</a:t>
            </a:r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）</a:t>
            </a:r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2380654" y="137539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占位符 5"/>
          <p:cNvSpPr>
            <a:spLocks noGrp="1"/>
          </p:cNvSpPr>
          <p:nvPr/>
        </p:nvSpPr>
        <p:spPr>
          <a:xfrm>
            <a:off x="645795" y="1892589"/>
            <a:ext cx="9845675" cy="22624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使用 CREATE TABLE 命令建立一个表(Table)。更多详细参数可以查看: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首先切换数据库: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endParaRPr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</a:t>
            </a:r>
            <a:r>
              <a:rPr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Doris 的建表是一个同步命令，命令返回成功，即表示建表成功。</a:t>
            </a:r>
            <a:endParaRPr lang="en-US" altLang="zh-CN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</a:p>
          <a:p>
            <a:r>
              <a:rPr kumimoji="1" lang="en-US" altLang="zh-CN" dirty="0"/>
              <a:t>   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33145" y="2337724"/>
            <a:ext cx="6955790" cy="39941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HELP CREATE TABLE;</a:t>
            </a:r>
          </a:p>
        </p:txBody>
      </p:sp>
      <p:sp>
        <p:nvSpPr>
          <p:cNvPr id="2" name="矩形 1"/>
          <p:cNvSpPr/>
          <p:nvPr/>
        </p:nvSpPr>
        <p:spPr>
          <a:xfrm>
            <a:off x="1033145" y="3111789"/>
            <a:ext cx="6955790" cy="39941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USE test_db;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1200" y="879034"/>
            <a:ext cx="9845675" cy="517190"/>
          </a:xfrm>
        </p:spPr>
        <p:txBody>
          <a:bodyPr/>
          <a:lstStyle/>
          <a:p>
            <a:r>
              <a:rPr>
                <a:sym typeface="+mn-ea"/>
              </a:rPr>
              <a:t>Doris 建表</a:t>
            </a:r>
            <a:r>
              <a:rPr lang="en-US">
                <a:sym typeface="+mn-ea"/>
              </a:rPr>
              <a:t>-</a:t>
            </a:r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建表（</a:t>
            </a:r>
            <a:r>
              <a:rPr lang="en-US" altLang="zh-CN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Create Table</a:t>
            </a:r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）</a:t>
            </a:r>
            <a:endParaRPr>
              <a:sym typeface="+mn-ea"/>
            </a:endParaRPr>
          </a:p>
        </p:txBody>
      </p:sp>
      <p:sp>
        <p:nvSpPr>
          <p:cNvPr id="7" name="文本占位符 5"/>
          <p:cNvSpPr>
            <a:spLocks noGrp="1"/>
          </p:cNvSpPr>
          <p:nvPr/>
        </p:nvSpPr>
        <p:spPr>
          <a:xfrm>
            <a:off x="711200" y="1379220"/>
            <a:ext cx="10900410" cy="516636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示例：</a:t>
            </a:r>
          </a:p>
          <a:p>
            <a:pPr algn="l"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en-US" altLang="zh-CN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</a:p>
          <a:p>
            <a:r>
              <a:rPr kumimoji="1" lang="en-US" altLang="zh-CN" dirty="0"/>
              <a:t>   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59815" y="1806575"/>
            <a:ext cx="9737090" cy="379857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CREATE [EXTERNAL] TABLE [IF NOT EXISTS] [database.]table_name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 (column_definition1[, column_definition2, ...]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 [, index_definition1[, ndex_definition12,]])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 [ENGINE = [olap|mysql|broker|hive]]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 [key_desc]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 [COMMENT "table comment"];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 [partition_desc]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 [distribution_desc]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 [rollup_index]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 [PROPERTIES ("key"="value", ...)]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 [BROKER PROPERTIES ("key"="value", ...)]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89614" y="898229"/>
            <a:ext cx="9845675" cy="517190"/>
          </a:xfrm>
        </p:spPr>
        <p:txBody>
          <a:bodyPr/>
          <a:lstStyle/>
          <a:p>
            <a:r>
              <a:rPr>
                <a:sym typeface="+mn-ea"/>
              </a:rPr>
              <a:t>Doris 建表</a:t>
            </a:r>
            <a:r>
              <a:rPr lang="en-US">
                <a:sym typeface="+mn-ea"/>
              </a:rPr>
              <a:t>-</a:t>
            </a:r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字段类型</a:t>
            </a:r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2061215" y="89822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14725886"/>
              </p:ext>
            </p:extLst>
          </p:nvPr>
        </p:nvGraphicFramePr>
        <p:xfrm>
          <a:off x="689614" y="1480503"/>
          <a:ext cx="10502265" cy="5054642"/>
        </p:xfrm>
        <a:graphic>
          <a:graphicData uri="http://schemas.openxmlformats.org/drawingml/2006/table">
            <a:tbl>
              <a:tblPr/>
              <a:tblGrid>
                <a:gridCol w="2610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57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9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数据类型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长度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取值范围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TINYINT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1个字节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[-128, 127]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SMALLINT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2个字节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[-32768, 32767]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INT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4个字节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[-2147483648, 2147483647]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BIGINT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8个字节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[-9223372036854775808, 9223372036854775807]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LARGEINT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16个字节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[-2^127, 2^127-1]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FLOAT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4字节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支持科学计数法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DOUBLE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8字节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支持科学计数法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DECIMAL[precision,scale]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16个字节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保证精度的小数类型，默认是Decimal(10,0)  Precision:1-27，scale：0-9，其中证数部分为1-18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DATE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3个字节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范围：0000-01-01~9999-12-31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04770832"/>
              </p:ext>
            </p:extLst>
          </p:nvPr>
        </p:nvGraphicFramePr>
        <p:xfrm>
          <a:off x="785177" y="1467293"/>
          <a:ext cx="10502265" cy="4201328"/>
        </p:xfrm>
        <a:graphic>
          <a:graphicData uri="http://schemas.openxmlformats.org/drawingml/2006/table">
            <a:tbl>
              <a:tblPr/>
              <a:tblGrid>
                <a:gridCol w="170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3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9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数据类型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长度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取值范围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DATETIME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8个字节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范围：0000-01-01 00:00:00~9999-12-31 23:59:59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CHAR(length)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endParaRPr lang="zh-CN" altLang="en-US" sz="16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定长字符串，长度范围：1-255，默认为1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VARCHAR(length)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endParaRPr lang="zh-CN" altLang="en-US" sz="16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变长字符串，长度范围：1-65533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HLL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1-16385字节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二进制类型，</a:t>
                      </a: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不需要指定长度和默认值，长度根据数据的聚合程度系统内控制，并且HLL列只能通过配套的hll_union_agg、hll_cardinality、hll_hash进行查询或使用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BITMAP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endParaRPr lang="zh-CN" altLang="en-US" sz="16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Bitmap列类型，不需要指定长度和默认值，表示整型的集合，元素最大支持到2^64-1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agg_type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聚合类型，若不指定，该列为key列，否则为value列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SUM、MAX、MIN、REPLACE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标题 2">
            <a:extLst>
              <a:ext uri="{FF2B5EF4-FFF2-40B4-BE49-F238E27FC236}">
                <a16:creationId xmlns:a16="http://schemas.microsoft.com/office/drawing/2014/main" id="{8595E1FC-3572-45A9-9EA5-6A1852553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77" y="767882"/>
            <a:ext cx="9845675" cy="517190"/>
          </a:xfrm>
        </p:spPr>
        <p:txBody>
          <a:bodyPr/>
          <a:lstStyle/>
          <a:p>
            <a:r>
              <a:rPr>
                <a:sym typeface="+mn-ea"/>
              </a:rPr>
              <a:t>Doris 建表</a:t>
            </a:r>
            <a:r>
              <a:rPr lang="en-US">
                <a:sym typeface="+mn-ea"/>
              </a:rPr>
              <a:t>-</a:t>
            </a:r>
            <a:r>
              <a:rPr lang="zh-CN" altLang="en-US"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字段类型</a:t>
            </a:r>
            <a:endParaRPr>
              <a:sym typeface="+mn-e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Doris 建表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建表方式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519814" y="1577877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sz="1400" b="0">
                <a:solidFill>
                  <a:srgbClr val="262626"/>
                </a:solidFill>
                <a:ea typeface="Alibaba PuHuiTi R" pitchFamily="18" charset="-122"/>
                <a:sym typeface="+mn-ea"/>
              </a:rPr>
              <a:t>Doris支持单分区和复合分区两种建表方式</a:t>
            </a:r>
          </a:p>
        </p:txBody>
      </p:sp>
      <p:sp>
        <p:nvSpPr>
          <p:cNvPr id="7" name="文本占位符 5"/>
          <p:cNvSpPr>
            <a:spLocks noGrp="1"/>
          </p:cNvSpPr>
          <p:nvPr/>
        </p:nvSpPr>
        <p:spPr>
          <a:xfrm>
            <a:off x="527290" y="1974252"/>
            <a:ext cx="10900410" cy="516636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单分区即数据不进行分区，数据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只做 HASH 分布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，也就是分桶</a:t>
            </a:r>
            <a:endParaRPr lang="en-US" altLang="zh-CN" sz="140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76225" indent="-276225" algn="l"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在复合分区中</a:t>
            </a:r>
            <a:r>
              <a:rPr lang="en-US" altLang="zh-CN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</a:p>
          <a:p>
            <a:pPr marL="733425" lvl="2" indent="-276225" algn="l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1400" b="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第一级称为 </a:t>
            </a:r>
            <a:r>
              <a:rPr lang="en-US" altLang="zh-CN" sz="140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Partition</a:t>
            </a:r>
            <a:r>
              <a:rPr lang="en-US" altLang="zh-CN" sz="1400" b="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，即分区。用户可以指定某一维度列作为分区列（当前只支持整型和时间类型的列），并指定每个分区的取值范围。</a:t>
            </a:r>
          </a:p>
          <a:p>
            <a:pPr marL="733425" lvl="2" indent="-276225" algn="l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1400" b="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第二级称为 </a:t>
            </a:r>
            <a:r>
              <a:rPr lang="en-US" altLang="zh-CN" sz="140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Distribution</a:t>
            </a:r>
            <a:r>
              <a:rPr lang="en-US" altLang="zh-CN" sz="1400" b="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，即分桶。用户可以指定一个或多个维度列以及桶数对数据进行 HASH </a:t>
            </a:r>
            <a:r>
              <a:rPr lang="en-US" altLang="zh-CN" sz="1400" b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分布。</a:t>
            </a:r>
            <a:endParaRPr lang="en-US" altLang="zh-CN" sz="1400" b="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B052028-63E3-4B09-ABF9-35DBE06A1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314" y="3922603"/>
            <a:ext cx="3465683" cy="261641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2EC1EFC-F1DC-4E50-A42E-2B1050E4D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801" y="3766107"/>
            <a:ext cx="3272831" cy="288859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Doris 建表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建表方式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54E6A4-AC78-4FAD-818E-0941729B4F74}"/>
              </a:ext>
            </a:extLst>
          </p:cNvPr>
          <p:cNvSpPr txBox="1"/>
          <p:nvPr/>
        </p:nvSpPr>
        <p:spPr>
          <a:xfrm>
            <a:off x="710880" y="1916691"/>
            <a:ext cx="1108709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6225" indent="-276225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2000">
                <a:solidFill>
                  <a:srgbClr val="262626"/>
                </a:solidFill>
                <a:ea typeface="Alibaba PuHuiTi R" pitchFamily="18" charset="-122"/>
              </a:rPr>
              <a:t>在 </a:t>
            </a:r>
            <a:r>
              <a:rPr lang="en-US" altLang="zh-CN" sz="2000">
                <a:solidFill>
                  <a:srgbClr val="262626"/>
                </a:solidFill>
                <a:ea typeface="Alibaba PuHuiTi R" pitchFamily="18" charset="-122"/>
              </a:rPr>
              <a:t>Doris </a:t>
            </a:r>
            <a:r>
              <a:rPr lang="zh-CN" altLang="en-US" sz="2000">
                <a:solidFill>
                  <a:srgbClr val="262626"/>
                </a:solidFill>
                <a:ea typeface="Alibaba PuHuiTi R" pitchFamily="18" charset="-122"/>
              </a:rPr>
              <a:t>的存储引擎规则</a:t>
            </a:r>
            <a:r>
              <a:rPr lang="en-US" altLang="zh-CN" sz="2000">
                <a:solidFill>
                  <a:srgbClr val="262626"/>
                </a:solidFill>
                <a:ea typeface="Alibaba PuHuiTi R" pitchFamily="18" charset="-122"/>
              </a:rPr>
              <a:t>:</a:t>
            </a:r>
            <a:endParaRPr lang="zh-CN" altLang="en-US" sz="2000">
              <a:solidFill>
                <a:srgbClr val="262626"/>
              </a:solidFill>
              <a:ea typeface="Alibaba PuHuiTi R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用户数据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首先被划分成若干个分区（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Partition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）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，划分的规则通常是按照用户指定的分区列进行范围划分，比如按时间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划分。</a:t>
            </a:r>
            <a:endParaRPr lang="en-US" altLang="zh-CN" dirty="0">
              <a:solidFill>
                <a:srgbClr val="000000"/>
              </a:solidFill>
              <a:latin typeface="PingFang SC"/>
              <a:ea typeface="黑体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而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在每个分区内，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数据被进一步的按照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Hash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的方式分桶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，分桶的规则是要找用户指定的分桶列的值进行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Hash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后分桶。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每个分桶就是一个数据分片（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Tablet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）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，也是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数据划分的最小逻辑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单元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</a:t>
            </a:r>
            <a:endParaRPr lang="en-US" altLang="zh-CN" dirty="0">
              <a:solidFill>
                <a:srgbClr val="000000"/>
              </a:solidFill>
              <a:latin typeface="PingFang SC"/>
              <a:ea typeface="黑体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Partition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可以视为是逻辑上最小的管理单元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。数据的导入与删除，都可以或仅能针对一个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Partition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进行。</a:t>
            </a:r>
            <a:endParaRPr lang="en-US" altLang="zh-CN" dirty="0">
              <a:solidFill>
                <a:srgbClr val="000000"/>
              </a:solidFill>
              <a:latin typeface="PingFang SC"/>
              <a:ea typeface="黑体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Tablet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直接的数据是没有交集的，独立存储的。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Tablet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也是数据移动、复制等操作的最小物理存储单元。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ingFang SC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0563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Doris 建表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单分区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54E6A4-AC78-4FAD-818E-0941729B4F74}"/>
              </a:ext>
            </a:extLst>
          </p:cNvPr>
          <p:cNvSpPr txBox="1"/>
          <p:nvPr/>
        </p:nvSpPr>
        <p:spPr>
          <a:xfrm>
            <a:off x="710880" y="1641233"/>
            <a:ext cx="1108709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  <a:defRPr/>
            </a:pPr>
            <a:r>
              <a:rPr lang="zh-CN" altLang="en-US" b="0" i="0">
                <a:solidFill>
                  <a:srgbClr val="2C3E50"/>
                </a:solidFill>
                <a:effectLst/>
                <a:latin typeface="-apple-system"/>
              </a:rPr>
              <a:t>建立一个名字为 </a:t>
            </a:r>
            <a:r>
              <a:rPr lang="en-US" altLang="zh-CN" b="0" i="0">
                <a:solidFill>
                  <a:srgbClr val="2C3E50"/>
                </a:solidFill>
                <a:effectLst/>
                <a:latin typeface="-apple-system"/>
              </a:rPr>
              <a:t>table1 </a:t>
            </a:r>
            <a:r>
              <a:rPr lang="zh-CN" altLang="en-US" b="0" i="0">
                <a:solidFill>
                  <a:srgbClr val="2C3E50"/>
                </a:solidFill>
                <a:effectLst/>
                <a:latin typeface="-apple-system"/>
              </a:rPr>
              <a:t>的逻辑表。分桶列为 </a:t>
            </a:r>
            <a:r>
              <a:rPr lang="en-US" altLang="zh-CN" b="0" i="0">
                <a:solidFill>
                  <a:srgbClr val="2C3E50"/>
                </a:solidFill>
                <a:effectLst/>
                <a:latin typeface="-apple-system"/>
              </a:rPr>
              <a:t>siteid</a:t>
            </a:r>
            <a:r>
              <a:rPr lang="zh-CN" altLang="en-US" b="0" i="0">
                <a:solidFill>
                  <a:srgbClr val="2C3E50"/>
                </a:solidFill>
                <a:effectLst/>
                <a:latin typeface="-apple-system"/>
              </a:rPr>
              <a:t>，桶数为 </a:t>
            </a:r>
            <a:r>
              <a:rPr lang="en-US" altLang="zh-CN" b="0" i="0">
                <a:solidFill>
                  <a:srgbClr val="2C3E50"/>
                </a:solidFill>
                <a:effectLst/>
                <a:latin typeface="-apple-system"/>
              </a:rPr>
              <a:t>10</a:t>
            </a:r>
            <a:r>
              <a:rPr lang="zh-CN" altLang="en-US" b="0" i="0">
                <a:solidFill>
                  <a:srgbClr val="2C3E50"/>
                </a:solidFill>
                <a:effectLst/>
                <a:latin typeface="-apple-system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ingFang SC"/>
              <a:ea typeface="黑体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EF1AF-1AA8-4E8F-A28C-7D32BB13AE12}"/>
              </a:ext>
            </a:extLst>
          </p:cNvPr>
          <p:cNvSpPr/>
          <p:nvPr/>
        </p:nvSpPr>
        <p:spPr>
          <a:xfrm>
            <a:off x="846735" y="2354445"/>
            <a:ext cx="9388258" cy="2862322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CREATE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TABLE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table1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siteid </a:t>
            </a:r>
            <a:r>
              <a:rPr lang="en-US" altLang="zh-CN" sz="18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DEFAULT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'10'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citycode </a:t>
            </a:r>
            <a:r>
              <a:rPr lang="en-US" altLang="zh-CN" sz="18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SMALLINT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username </a:t>
            </a:r>
            <a:r>
              <a:rPr lang="en-US" altLang="zh-CN" sz="18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VARCHAR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DEFAULT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''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pv </a:t>
            </a:r>
            <a:r>
              <a:rPr lang="en-US" altLang="zh-CN" sz="18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BIGINT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SUM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DEFAULT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'0'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AGGREGATE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KEY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siteid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citycode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username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DISTRIBUTED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BY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HASH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siteid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BUCKETS 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PROPERTIES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"replication_num"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"1"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428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Doris 建表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单分区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54E6A4-AC78-4FAD-818E-0941729B4F74}"/>
              </a:ext>
            </a:extLst>
          </p:cNvPr>
          <p:cNvSpPr txBox="1"/>
          <p:nvPr/>
        </p:nvSpPr>
        <p:spPr>
          <a:xfrm>
            <a:off x="710880" y="1641233"/>
            <a:ext cx="11087099" cy="4061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为适配不同的数据导入需求，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Doris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系统提供了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6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种不同的导入方式。每种导入方式支持不同的数据源，存在不同的使用方式（异步，同步）。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所有导入方式都支持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csv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数据格式。其中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Broker load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还支持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parquet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和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orc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数据格式。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ingFang SC"/>
              <a:ea typeface="黑体"/>
              <a:cs typeface="+mn-cs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/>
            </a:pPr>
            <a:r>
              <a:rPr lang="en-US" altLang="zh-CN" b="1">
                <a:solidFill>
                  <a:srgbClr val="FF0000"/>
                </a:solidFill>
                <a:latin typeface="PingFang SC"/>
                <a:ea typeface="黑体"/>
              </a:rPr>
              <a:t>Stream load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用户通过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HTTP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协议提交请求并携带原始数据创建导入。主要用于快速将本地文件或数据流中的数据导入到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Doris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。导入命令同步返回导入结果。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Insert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类似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MySQL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中的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Insert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语句，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Doris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提供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INSERT INTO tbl SELECT ...;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的方式从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Doris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的表中读取数据并导入到另一张表。或者通过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INSERT INTO tbl VALUES(...);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插入单条数据。</a:t>
            </a:r>
          </a:p>
        </p:txBody>
      </p:sp>
    </p:spTree>
    <p:extLst>
      <p:ext uri="{BB962C8B-B14F-4D97-AF65-F5344CB8AC3E}">
        <p14:creationId xmlns:p14="http://schemas.microsoft.com/office/powerpoint/2010/main" val="16648905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41260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Doris 建表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单分区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54E6A4-AC78-4FAD-818E-0941729B4F74}"/>
              </a:ext>
            </a:extLst>
          </p:cNvPr>
          <p:cNvSpPr txBox="1"/>
          <p:nvPr/>
        </p:nvSpPr>
        <p:spPr>
          <a:xfrm>
            <a:off x="710880" y="1592367"/>
            <a:ext cx="11087099" cy="4587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b="1">
                <a:solidFill>
                  <a:srgbClr val="FF0000"/>
                </a:solidFill>
                <a:latin typeface="PingFang SC"/>
                <a:ea typeface="黑体"/>
              </a:rPr>
              <a:t>Broker load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通过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Broker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进程访问并读取外部数据源（如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HDFS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）导入到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Doris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。用户通过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Mysql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协议提交导入作业后，异步执行。通过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SHOW LOAD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命令查看导入结果。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/>
            </a:pPr>
            <a:r>
              <a:rPr lang="en-US" altLang="zh-CN" b="1">
                <a:solidFill>
                  <a:srgbClr val="FF0000"/>
                </a:solidFill>
                <a:latin typeface="PingFang SC"/>
                <a:ea typeface="黑体"/>
              </a:rPr>
              <a:t>Multi load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用户通过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HTTP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协议提交多个导入作业。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Multi Load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可以保证多个导入作业的原子生效。</a:t>
            </a:r>
          </a:p>
          <a:p>
            <a:pPr marL="285750" marR="0" lvl="0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b="1">
                <a:solidFill>
                  <a:srgbClr val="FF0000"/>
                </a:solidFill>
                <a:latin typeface="PingFang SC"/>
                <a:ea typeface="黑体"/>
              </a:rPr>
              <a:t>Routine load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用户通过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MySQL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协议提交例行导入作业，生成一个常驻线程，不间断的从数据源（如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Kafka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）中读取数据并导入到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Doris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中。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/>
            </a:pPr>
            <a:r>
              <a:rPr lang="zh-CN" altLang="en-US" b="1">
                <a:solidFill>
                  <a:srgbClr val="FF0000"/>
                </a:solidFill>
                <a:latin typeface="PingFang SC"/>
                <a:ea typeface="黑体"/>
              </a:rPr>
              <a:t>通过</a:t>
            </a:r>
            <a:r>
              <a:rPr lang="en-US" altLang="zh-CN" b="1">
                <a:solidFill>
                  <a:srgbClr val="FF0000"/>
                </a:solidFill>
                <a:latin typeface="PingFang SC"/>
                <a:ea typeface="黑体"/>
              </a:rPr>
              <a:t>S3</a:t>
            </a:r>
            <a:r>
              <a:rPr lang="zh-CN" altLang="en-US" b="1">
                <a:solidFill>
                  <a:srgbClr val="FF0000"/>
                </a:solidFill>
                <a:latin typeface="PingFang SC"/>
                <a:ea typeface="黑体"/>
              </a:rPr>
              <a:t>协议直接导入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用户通过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S3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协议直接导入数据，用法和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Broker Load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类似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ingFang SC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20573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880" y="841260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Doris 建表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单分区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54E6A4-AC78-4FAD-818E-0941729B4F74}"/>
              </a:ext>
            </a:extLst>
          </p:cNvPr>
          <p:cNvSpPr txBox="1"/>
          <p:nvPr/>
        </p:nvSpPr>
        <p:spPr>
          <a:xfrm>
            <a:off x="710880" y="1429075"/>
            <a:ext cx="10506469" cy="931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插入数据：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ingFang SC"/>
              <a:ea typeface="黑体"/>
              <a:cs typeface="+mn-cs"/>
            </a:endParaRPr>
          </a:p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defRPr/>
            </a:pPr>
            <a:r>
              <a:rPr lang="en-US" altLang="zh-CN" b="1">
                <a:solidFill>
                  <a:srgbClr val="FF0000"/>
                </a:solidFill>
                <a:latin typeface="PingFang SC"/>
                <a:ea typeface="黑体"/>
              </a:rPr>
              <a:t>Stream load</a:t>
            </a:r>
            <a:r>
              <a:rPr lang="zh-CN" altLang="en-US" b="1">
                <a:solidFill>
                  <a:srgbClr val="FF0000"/>
                </a:solidFill>
                <a:latin typeface="PingFang SC"/>
                <a:ea typeface="黑体"/>
              </a:rPr>
              <a:t>方式</a:t>
            </a:r>
            <a:r>
              <a:rPr lang="en-US" altLang="zh-CN" b="1">
                <a:solidFill>
                  <a:srgbClr val="FF0000"/>
                </a:solidFill>
                <a:latin typeface="PingFang SC"/>
                <a:ea typeface="黑体"/>
              </a:rPr>
              <a:t>: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47868E-DD5A-47C3-825A-8E73CE2DCDCA}"/>
              </a:ext>
            </a:extLst>
          </p:cNvPr>
          <p:cNvSpPr txBox="1"/>
          <p:nvPr/>
        </p:nvSpPr>
        <p:spPr>
          <a:xfrm>
            <a:off x="710880" y="3748035"/>
            <a:ext cx="6129670" cy="46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Insert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方式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：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ingFang SC"/>
              <a:ea typeface="黑体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B30482-E3E0-41EF-8C22-562C04621E6D}"/>
              </a:ext>
            </a:extLst>
          </p:cNvPr>
          <p:cNvSpPr/>
          <p:nvPr/>
        </p:nvSpPr>
        <p:spPr>
          <a:xfrm>
            <a:off x="785307" y="2430981"/>
            <a:ext cx="10187493" cy="998019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curl </a:t>
            </a:r>
            <a:r>
              <a:rPr lang="en-US" altLang="zh-CN" sz="180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--location-trusted -u root:123456 -H "label:table1_20210210" -H "column_separator:," -T table1_data http://node01:8030/api/test_db/table1/_stream_load </a:t>
            </a:r>
            <a:endParaRPr lang="en-US" altLang="zh-CN">
              <a:effectLst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CA1ADDC-F6F5-4E88-A39E-D31BD6CEAB7A}"/>
              </a:ext>
            </a:extLst>
          </p:cNvPr>
          <p:cNvSpPr/>
          <p:nvPr/>
        </p:nvSpPr>
        <p:spPr>
          <a:xfrm>
            <a:off x="785306" y="4527452"/>
            <a:ext cx="10187493" cy="998019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insert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into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table1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values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'user1'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insert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into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table1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values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'user1'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insert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into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table1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values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'user1'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zh-CN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70662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18633" y="1122884"/>
            <a:ext cx="8771021" cy="517190"/>
          </a:xfrm>
        </p:spPr>
        <p:txBody>
          <a:bodyPr/>
          <a:lstStyle/>
          <a:p>
            <a:r>
              <a:rPr kumimoji="1">
                <a:sym typeface="+mn-ea"/>
              </a:rPr>
              <a:t>Doris特点</a:t>
            </a:r>
            <a:endParaRPr kumimoji="1" lang="zh-CN" altLang="en-US" dirty="0"/>
          </a:p>
        </p:txBody>
      </p:sp>
      <p:sp>
        <p:nvSpPr>
          <p:cNvPr id="29" name="Freeform 7"/>
          <p:cNvSpPr/>
          <p:nvPr/>
        </p:nvSpPr>
        <p:spPr bwMode="auto">
          <a:xfrm>
            <a:off x="5470870" y="1561306"/>
            <a:ext cx="968375" cy="4479925"/>
          </a:xfrm>
          <a:custGeom>
            <a:avLst/>
            <a:gdLst>
              <a:gd name="T0" fmla="*/ 0 w 777"/>
              <a:gd name="T1" fmla="*/ 2974 h 2974"/>
              <a:gd name="T2" fmla="*/ 507 w 777"/>
              <a:gd name="T3" fmla="*/ 2467 h 2974"/>
              <a:gd name="T4" fmla="*/ 388 w 777"/>
              <a:gd name="T5" fmla="*/ 2138 h 2974"/>
              <a:gd name="T6" fmla="*/ 277 w 777"/>
              <a:gd name="T7" fmla="*/ 1818 h 2974"/>
              <a:gd name="T8" fmla="*/ 398 w 777"/>
              <a:gd name="T9" fmla="*/ 1488 h 2974"/>
              <a:gd name="T10" fmla="*/ 507 w 777"/>
              <a:gd name="T11" fmla="*/ 1171 h 2974"/>
              <a:gd name="T12" fmla="*/ 390 w 777"/>
              <a:gd name="T13" fmla="*/ 844 h 2974"/>
              <a:gd name="T14" fmla="*/ 267 w 777"/>
              <a:gd name="T15" fmla="*/ 511 h 2974"/>
              <a:gd name="T16" fmla="*/ 777 w 777"/>
              <a:gd name="T17" fmla="*/ 0 h 2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77" h="2974">
                <a:moveTo>
                  <a:pt x="0" y="2974"/>
                </a:moveTo>
                <a:cubicBezTo>
                  <a:pt x="280" y="2974"/>
                  <a:pt x="507" y="2747"/>
                  <a:pt x="507" y="2467"/>
                </a:cubicBezTo>
                <a:cubicBezTo>
                  <a:pt x="507" y="2342"/>
                  <a:pt x="459" y="2227"/>
                  <a:pt x="388" y="2138"/>
                </a:cubicBezTo>
                <a:cubicBezTo>
                  <a:pt x="317" y="2049"/>
                  <a:pt x="277" y="1939"/>
                  <a:pt x="277" y="1818"/>
                </a:cubicBezTo>
                <a:cubicBezTo>
                  <a:pt x="277" y="1692"/>
                  <a:pt x="326" y="1577"/>
                  <a:pt x="398" y="1488"/>
                </a:cubicBezTo>
                <a:cubicBezTo>
                  <a:pt x="469" y="1400"/>
                  <a:pt x="507" y="1290"/>
                  <a:pt x="507" y="1171"/>
                </a:cubicBezTo>
                <a:cubicBezTo>
                  <a:pt x="507" y="1047"/>
                  <a:pt x="465" y="933"/>
                  <a:pt x="390" y="844"/>
                </a:cubicBezTo>
                <a:cubicBezTo>
                  <a:pt x="315" y="754"/>
                  <a:pt x="267" y="638"/>
                  <a:pt x="267" y="511"/>
                </a:cubicBezTo>
                <a:cubicBezTo>
                  <a:pt x="267" y="229"/>
                  <a:pt x="496" y="0"/>
                  <a:pt x="777" y="0"/>
                </a:cubicBezTo>
              </a:path>
            </a:pathLst>
          </a:cu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105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31" name="Oval 12"/>
          <p:cNvSpPr>
            <a:spLocks noChangeArrowheads="1"/>
          </p:cNvSpPr>
          <p:nvPr/>
        </p:nvSpPr>
        <p:spPr bwMode="auto">
          <a:xfrm>
            <a:off x="5740745" y="2167291"/>
            <a:ext cx="163512" cy="163513"/>
          </a:xfrm>
          <a:prstGeom prst="ellipse">
            <a:avLst/>
          </a:prstGeom>
          <a:solidFill>
            <a:srgbClr val="AD2B26"/>
          </a:solidFill>
          <a:ln w="1270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105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6035966" y="3225007"/>
            <a:ext cx="165100" cy="165100"/>
          </a:xfrm>
          <a:prstGeom prst="ellipse">
            <a:avLst/>
          </a:prstGeom>
          <a:solidFill>
            <a:srgbClr val="49504F"/>
          </a:solidFill>
          <a:ln w="1270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105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33" name="Oval 14"/>
          <p:cNvSpPr>
            <a:spLocks noChangeArrowheads="1"/>
          </p:cNvSpPr>
          <p:nvPr/>
        </p:nvSpPr>
        <p:spPr bwMode="auto">
          <a:xfrm>
            <a:off x="5731220" y="4201727"/>
            <a:ext cx="163512" cy="163513"/>
          </a:xfrm>
          <a:prstGeom prst="ellipse">
            <a:avLst/>
          </a:prstGeom>
          <a:solidFill>
            <a:srgbClr val="AD2B26"/>
          </a:solidFill>
          <a:ln w="1270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105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34" name="Oval 15"/>
          <p:cNvSpPr>
            <a:spLocks noChangeArrowheads="1"/>
          </p:cNvSpPr>
          <p:nvPr/>
        </p:nvSpPr>
        <p:spPr bwMode="auto">
          <a:xfrm>
            <a:off x="6044165" y="5176296"/>
            <a:ext cx="163513" cy="163512"/>
          </a:xfrm>
          <a:prstGeom prst="ellipse">
            <a:avLst/>
          </a:prstGeom>
          <a:solidFill>
            <a:srgbClr val="49504F"/>
          </a:solidFill>
          <a:ln w="1270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105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35" name="Line 16"/>
          <p:cNvSpPr>
            <a:spLocks noChangeShapeType="1"/>
          </p:cNvSpPr>
          <p:nvPr/>
        </p:nvSpPr>
        <p:spPr bwMode="auto">
          <a:xfrm flipH="1">
            <a:off x="4712045" y="2249841"/>
            <a:ext cx="1028700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105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37" name="Line 17"/>
          <p:cNvSpPr>
            <a:spLocks noChangeShapeType="1"/>
          </p:cNvSpPr>
          <p:nvPr/>
        </p:nvSpPr>
        <p:spPr bwMode="auto">
          <a:xfrm flipH="1">
            <a:off x="6201066" y="3305969"/>
            <a:ext cx="1028700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 type="oval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105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38" name="Line 18"/>
          <p:cNvSpPr>
            <a:spLocks noChangeShapeType="1"/>
          </p:cNvSpPr>
          <p:nvPr/>
        </p:nvSpPr>
        <p:spPr bwMode="auto">
          <a:xfrm flipH="1">
            <a:off x="4275482" y="4284277"/>
            <a:ext cx="1457325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105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39" name="Line 19"/>
          <p:cNvSpPr>
            <a:spLocks noChangeShapeType="1"/>
          </p:cNvSpPr>
          <p:nvPr/>
        </p:nvSpPr>
        <p:spPr bwMode="auto">
          <a:xfrm flipH="1">
            <a:off x="6206090" y="5258846"/>
            <a:ext cx="1027113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 type="oval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105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40" name="TextBox 45"/>
          <p:cNvSpPr txBox="1"/>
          <p:nvPr/>
        </p:nvSpPr>
        <p:spPr>
          <a:xfrm>
            <a:off x="442595" y="2318385"/>
            <a:ext cx="4099560" cy="10509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TPC-H、TPC-DS性能领先，性价比高，高并发查询，100台集群可达10w QPS，流式导入单节点50MB/s，小批量导入毫秒延迟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。</a:t>
            </a:r>
          </a:p>
        </p:txBody>
      </p:sp>
      <p:sp>
        <p:nvSpPr>
          <p:cNvPr id="41" name="TextBox 46"/>
          <p:cNvSpPr txBox="1">
            <a:spLocks noChangeArrowheads="1"/>
          </p:cNvSpPr>
          <p:nvPr/>
        </p:nvSpPr>
        <p:spPr bwMode="auto">
          <a:xfrm>
            <a:off x="3343302" y="1860078"/>
            <a:ext cx="119888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+mn-ea"/>
              </a:rPr>
              <a:t>性能卓越</a:t>
            </a:r>
            <a:endParaRPr lang="zh-CN" altLang="en-US" sz="2000" dirty="0">
              <a:solidFill>
                <a:srgbClr val="AD2B26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42" name="TextBox 47"/>
          <p:cNvSpPr txBox="1"/>
          <p:nvPr/>
        </p:nvSpPr>
        <p:spPr>
          <a:xfrm>
            <a:off x="7421370" y="3386147"/>
            <a:ext cx="3890032" cy="7308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高度兼容MySql协议；支持在线表结构变更高度集成，不依赖于外部存储系统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43" name="TextBox 48"/>
          <p:cNvSpPr txBox="1"/>
          <p:nvPr/>
        </p:nvSpPr>
        <p:spPr>
          <a:xfrm>
            <a:off x="7397091" y="2929708"/>
            <a:ext cx="1198880" cy="461645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简单易用</a:t>
            </a:r>
            <a:endParaRPr lang="zh-CN" altLang="en-US" sz="2000" dirty="0">
              <a:solidFill>
                <a:srgbClr val="404040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44" name="TextBox 49"/>
          <p:cNvSpPr txBox="1"/>
          <p:nvPr/>
        </p:nvSpPr>
        <p:spPr>
          <a:xfrm>
            <a:off x="722260" y="4345776"/>
            <a:ext cx="3384378" cy="7308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架构优雅，单集群可以水平扩展至200台以上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47" name="TextBox 50"/>
          <p:cNvSpPr txBox="1">
            <a:spLocks noChangeArrowheads="1"/>
          </p:cNvSpPr>
          <p:nvPr/>
        </p:nvSpPr>
        <p:spPr bwMode="auto">
          <a:xfrm>
            <a:off x="2907758" y="3889337"/>
            <a:ext cx="119888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+mn-ea"/>
              </a:rPr>
              <a:t>扩展性强</a:t>
            </a:r>
            <a:endParaRPr lang="zh-CN" altLang="en-US" sz="2000" dirty="0">
              <a:solidFill>
                <a:srgbClr val="AD2B26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50" name="TextBox 51"/>
          <p:cNvSpPr txBox="1"/>
          <p:nvPr/>
        </p:nvSpPr>
        <p:spPr>
          <a:xfrm>
            <a:off x="7421370" y="5309220"/>
            <a:ext cx="3887530" cy="4108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ym typeface="+mn-ea"/>
              </a:rPr>
              <a:t>多副本，元数据高可用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51" name="TextBox 52"/>
          <p:cNvSpPr txBox="1"/>
          <p:nvPr/>
        </p:nvSpPr>
        <p:spPr>
          <a:xfrm>
            <a:off x="7396177" y="4852781"/>
            <a:ext cx="1198880" cy="923290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40404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+mn-ea"/>
              </a:rPr>
              <a:t>高可用性</a:t>
            </a:r>
            <a:endParaRPr lang="zh-CN" altLang="en-US" sz="20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rgbClr val="404040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6122504" y="1774384"/>
            <a:ext cx="947738" cy="949325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ym typeface="+mn-ea"/>
              </a:rPr>
              <a:t>性能卓越</a:t>
            </a:r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4903458" y="2835876"/>
            <a:ext cx="947737" cy="947737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ym typeface="+mn-ea"/>
              </a:rPr>
              <a:t>简单易用</a:t>
            </a:r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122504" y="3810408"/>
            <a:ext cx="947738" cy="947737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ym typeface="+mn-ea"/>
              </a:rPr>
              <a:t>扩展性强</a:t>
            </a:r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4901856" y="4758145"/>
            <a:ext cx="947737" cy="947738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ym typeface="+mn-ea"/>
              </a:rPr>
              <a:t>高可用性</a:t>
            </a:r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decel="4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8919 -1.48148E-6 L -0.0306 -1.48148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40000" decel="4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16667E-7 -1.48148E-6 L -0.03073 -1.48148E-6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decel="4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3073 -4.44444E-6 L -0.08906 -4.44444E-6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40000" decel="40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3073 -4.44444E-6 L -4.166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4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8919 -1.48148E-6 L -0.0306 -1.48148E-6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accel="40000" decel="4000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4.16667E-7 -1.48148E-6 L -0.03073 -1.48148E-6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5" presetClass="path" presetSubtype="0" decel="4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3073 -4.44444E-6 L -0.08906 -4.44444E-6 " pathEditMode="relative" rAng="0" ptsTypes="AA">
                                      <p:cBhvr>
                                        <p:cTn id="75" dur="10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35" presetClass="path" presetSubtype="0" accel="40000" decel="4000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0.03073 -4.44444E-6 L -4.16667E-6 -4.44444E-6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2" grpId="0" bldLvl="0" animBg="1"/>
      <p:bldP spid="33" grpId="0" bldLvl="0" animBg="1"/>
      <p:bldP spid="34" grpId="0" bldLvl="0" animBg="1"/>
      <p:bldP spid="40" grpId="0"/>
      <p:bldP spid="41" grpId="0"/>
      <p:bldP spid="42" grpId="0"/>
      <p:bldP spid="43" grpId="0"/>
      <p:bldP spid="44" grpId="0"/>
      <p:bldP spid="47" grpId="0"/>
      <p:bldP spid="50" grpId="0"/>
      <p:bldP spid="51" grpId="0"/>
      <p:bldP spid="56" grpId="0" bldLvl="0" animBg="1"/>
      <p:bldP spid="56" grpId="1" bldLvl="0" animBg="1"/>
      <p:bldP spid="56" grpId="2" bldLvl="0" animBg="1"/>
      <p:bldP spid="58" grpId="0" bldLvl="0" animBg="1"/>
      <p:bldP spid="58" grpId="1" bldLvl="0" animBg="1"/>
      <p:bldP spid="58" grpId="2" bldLvl="0" animBg="1"/>
      <p:bldP spid="61" grpId="0" bldLvl="0" animBg="1"/>
      <p:bldP spid="61" grpId="1" bldLvl="0" animBg="1"/>
      <p:bldP spid="61" grpId="2" bldLvl="0" animBg="1"/>
      <p:bldP spid="62" grpId="0" bldLvl="0" animBg="1"/>
      <p:bldP spid="62" grpId="1" bldLvl="0" animBg="1"/>
      <p:bldP spid="62" grpId="2" bldLvl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06841" y="882077"/>
            <a:ext cx="9845675" cy="517190"/>
          </a:xfrm>
        </p:spPr>
        <p:txBody>
          <a:bodyPr/>
          <a:lstStyle/>
          <a:p>
            <a:r>
              <a:rPr lang="zh-CN" altLang="en-US">
                <a:sym typeface="+mn-ea"/>
              </a:rPr>
              <a:t>Doris 建表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复合分区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54E6A4-AC78-4FAD-818E-0941729B4F74}"/>
              </a:ext>
            </a:extLst>
          </p:cNvPr>
          <p:cNvSpPr txBox="1"/>
          <p:nvPr/>
        </p:nvSpPr>
        <p:spPr>
          <a:xfrm>
            <a:off x="157985" y="1399267"/>
            <a:ext cx="10506469" cy="46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建立一个名字为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table2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黑体"/>
                <a:cs typeface="+mn-cs"/>
              </a:rPr>
              <a:t>的逻辑表。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ingFang SC"/>
              <a:ea typeface="黑体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B30482-E3E0-41EF-8C22-562C04621E6D}"/>
              </a:ext>
            </a:extLst>
          </p:cNvPr>
          <p:cNvSpPr/>
          <p:nvPr/>
        </p:nvSpPr>
        <p:spPr>
          <a:xfrm>
            <a:off x="306841" y="1900466"/>
            <a:ext cx="7082787" cy="463555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>
              <a:spcBef>
                <a:spcPts val="1560"/>
              </a:spcBef>
              <a:spcAft>
                <a:spcPts val="1560"/>
              </a:spcAft>
            </a:pP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CREATE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TABLE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table2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event_day </a:t>
            </a:r>
            <a:r>
              <a:rPr lang="en-US" altLang="zh-CN" sz="16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DATE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siteid </a:t>
            </a:r>
            <a:r>
              <a:rPr lang="en-US" altLang="zh-CN" sz="16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DEFAULT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'10'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citycode </a:t>
            </a:r>
            <a:r>
              <a:rPr lang="en-US" altLang="zh-CN" sz="16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SMALLINT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username </a:t>
            </a:r>
            <a:r>
              <a:rPr lang="en-US" altLang="zh-CN" sz="16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VARCHAR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DEFAULT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''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pv </a:t>
            </a:r>
            <a:r>
              <a:rPr lang="en-US" altLang="zh-CN" sz="16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BIGINT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SUM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DEFAULT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'0'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AGGREGATE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KEY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event_day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siteid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citycode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username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PARTITION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BY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RANGE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event_day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PARTITION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p202106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VALUES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LESS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THAN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‘2021-07-01'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),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PARTITION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p202107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VALUES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LESS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THAN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‘2021-08-01'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),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PARTITION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p202108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VALUES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LESS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THAN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‘2021-09-01'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DISTRIBUTED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BY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HASH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siteid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BUCKETS </a:t>
            </a:r>
            <a:r>
              <a:rPr lang="en-US" altLang="zh-CN" sz="160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PROPERTIES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"replication_num"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solidFill>
                  <a:srgbClr val="80808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sz="160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3”</a:t>
            </a:r>
            <a:r>
              <a:rPr lang="en-US" altLang="zh-CN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4A25164-C205-4E26-ADA5-88A04EE54B26}"/>
              </a:ext>
            </a:extLst>
          </p:cNvPr>
          <p:cNvSpPr txBox="1"/>
          <p:nvPr/>
        </p:nvSpPr>
        <p:spPr>
          <a:xfrm>
            <a:off x="7551775" y="1997839"/>
            <a:ext cx="449491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阿里巴巴普惠体"/>
              </a:rPr>
              <a:t>我们使用 event_day 列作为分区列，建立3个分区: p202</a:t>
            </a:r>
            <a:r>
              <a:rPr lang="en-US" altLang="zh-CN">
                <a:latin typeface="阿里巴巴普惠体"/>
              </a:rPr>
              <a:t>1</a:t>
            </a:r>
            <a:r>
              <a:rPr lang="zh-CN" altLang="en-US">
                <a:latin typeface="阿里巴巴普惠体"/>
              </a:rPr>
              <a:t>06, p202</a:t>
            </a:r>
            <a:r>
              <a:rPr lang="en-US" altLang="zh-CN">
                <a:latin typeface="阿里巴巴普惠体"/>
              </a:rPr>
              <a:t>1</a:t>
            </a:r>
            <a:r>
              <a:rPr lang="zh-CN" altLang="en-US">
                <a:latin typeface="阿里巴巴普惠体"/>
              </a:rPr>
              <a:t>07, p202</a:t>
            </a:r>
            <a:r>
              <a:rPr lang="en-US" altLang="zh-CN">
                <a:latin typeface="阿里巴巴普惠体"/>
              </a:rPr>
              <a:t>1</a:t>
            </a:r>
            <a:r>
              <a:rPr lang="zh-CN" altLang="en-US">
                <a:latin typeface="阿里巴巴普惠体"/>
              </a:rPr>
              <a:t>08，每个分区使用 </a:t>
            </a:r>
            <a:r>
              <a:rPr lang="en-US" altLang="zh-CN">
                <a:latin typeface="阿里巴巴普惠体"/>
              </a:rPr>
              <a:t>siteid </a:t>
            </a:r>
            <a:r>
              <a:rPr lang="zh-CN" altLang="en-US">
                <a:latin typeface="阿里巴巴普惠体"/>
              </a:rPr>
              <a:t>进行哈希分桶，桶数为</a:t>
            </a:r>
            <a:r>
              <a:rPr lang="en-US" altLang="zh-CN">
                <a:latin typeface="阿里巴巴普惠体"/>
              </a:rPr>
              <a:t>10</a:t>
            </a:r>
          </a:p>
          <a:p>
            <a:endParaRPr lang="zh-CN" altLang="en-US">
              <a:latin typeface="阿里巴巴普惠体"/>
            </a:endParaRPr>
          </a:p>
          <a:p>
            <a:r>
              <a:rPr lang="zh-CN" altLang="en-US">
                <a:latin typeface="阿里巴巴普惠体"/>
              </a:rPr>
              <a:t>p202</a:t>
            </a:r>
            <a:r>
              <a:rPr lang="en-US" altLang="zh-CN">
                <a:latin typeface="阿里巴巴普惠体"/>
              </a:rPr>
              <a:t>1</a:t>
            </a:r>
            <a:r>
              <a:rPr lang="zh-CN" altLang="en-US">
                <a:latin typeface="阿里巴巴普惠体"/>
              </a:rPr>
              <a:t>06：范围为 [最小值, 202</a:t>
            </a:r>
            <a:r>
              <a:rPr lang="en-US" altLang="zh-CN">
                <a:latin typeface="阿里巴巴普惠体"/>
              </a:rPr>
              <a:t>1</a:t>
            </a:r>
            <a:r>
              <a:rPr lang="zh-CN" altLang="en-US">
                <a:latin typeface="阿里巴巴普惠体"/>
              </a:rPr>
              <a:t>-07-01)</a:t>
            </a:r>
          </a:p>
          <a:p>
            <a:r>
              <a:rPr lang="zh-CN" altLang="en-US">
                <a:latin typeface="阿里巴巴普惠体"/>
              </a:rPr>
              <a:t>p202</a:t>
            </a:r>
            <a:r>
              <a:rPr lang="en-US" altLang="zh-CN">
                <a:latin typeface="阿里巴巴普惠体"/>
              </a:rPr>
              <a:t>1</a:t>
            </a:r>
            <a:r>
              <a:rPr lang="zh-CN" altLang="en-US">
                <a:latin typeface="阿里巴巴普惠体"/>
              </a:rPr>
              <a:t>07：范围为 [202</a:t>
            </a:r>
            <a:r>
              <a:rPr lang="en-US" altLang="zh-CN">
                <a:latin typeface="阿里巴巴普惠体"/>
              </a:rPr>
              <a:t>1</a:t>
            </a:r>
            <a:r>
              <a:rPr lang="zh-CN" altLang="en-US">
                <a:latin typeface="阿里巴巴普惠体"/>
              </a:rPr>
              <a:t>-07-01, 202</a:t>
            </a:r>
            <a:r>
              <a:rPr lang="en-US" altLang="zh-CN">
                <a:latin typeface="阿里巴巴普惠体"/>
              </a:rPr>
              <a:t>1</a:t>
            </a:r>
            <a:r>
              <a:rPr lang="zh-CN" altLang="en-US">
                <a:latin typeface="阿里巴巴普惠体"/>
              </a:rPr>
              <a:t>-08-01)</a:t>
            </a:r>
          </a:p>
          <a:p>
            <a:r>
              <a:rPr lang="zh-CN" altLang="en-US">
                <a:latin typeface="阿里巴巴普惠体"/>
              </a:rPr>
              <a:t>p202</a:t>
            </a:r>
            <a:r>
              <a:rPr lang="en-US" altLang="zh-CN">
                <a:latin typeface="阿里巴巴普惠体"/>
              </a:rPr>
              <a:t>1</a:t>
            </a:r>
            <a:r>
              <a:rPr lang="zh-CN" altLang="en-US">
                <a:latin typeface="阿里巴巴普惠体"/>
              </a:rPr>
              <a:t>08：范围为 [202</a:t>
            </a:r>
            <a:r>
              <a:rPr lang="en-US" altLang="zh-CN">
                <a:latin typeface="阿里巴巴普惠体"/>
              </a:rPr>
              <a:t>1</a:t>
            </a:r>
            <a:r>
              <a:rPr lang="zh-CN" altLang="en-US">
                <a:latin typeface="阿里巴巴普惠体"/>
              </a:rPr>
              <a:t>-08-01, 2020-09-01)</a:t>
            </a:r>
            <a:endParaRPr lang="en-US" altLang="zh-CN">
              <a:latin typeface="阿里巴巴普惠体"/>
            </a:endParaRPr>
          </a:p>
          <a:p>
            <a:endParaRPr lang="en-US" altLang="zh-CN">
              <a:latin typeface="阿里巴巴普惠体"/>
            </a:endParaRPr>
          </a:p>
          <a:p>
            <a:endParaRPr lang="en-US" altLang="zh-CN">
              <a:latin typeface="阿里巴巴普惠体"/>
            </a:endParaRPr>
          </a:p>
          <a:p>
            <a:r>
              <a:rPr lang="zh-CN" altLang="zh-CN" sz="1800">
                <a:solidFill>
                  <a:srgbClr val="333333"/>
                </a:solidFill>
                <a:effectLst/>
                <a:highlight>
                  <a:srgbClr val="FFFF00"/>
                </a:highlight>
                <a:ea typeface="微软雅黑 Light" panose="020B0502040204020203" pitchFamily="34" charset="-122"/>
                <a:cs typeface="微软雅黑 Light" panose="020B0502040204020203" pitchFamily="34" charset="-122"/>
              </a:rPr>
              <a:t>注意区间为左闭右开。</a:t>
            </a:r>
            <a:endParaRPr lang="zh-CN" altLang="en-US">
              <a:highlight>
                <a:srgbClr val="FFFF00"/>
              </a:highlight>
              <a:latin typeface="阿里巴巴普惠体"/>
            </a:endParaRPr>
          </a:p>
        </p:txBody>
      </p:sp>
    </p:spTree>
    <p:extLst>
      <p:ext uri="{BB962C8B-B14F-4D97-AF65-F5344CB8AC3E}">
        <p14:creationId xmlns:p14="http://schemas.microsoft.com/office/powerpoint/2010/main" val="7260762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/>
        </p:nvSpPr>
        <p:spPr>
          <a:xfrm>
            <a:off x="645795" y="110657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  <a:sym typeface="+mn-ea"/>
              </a:rPr>
              <a:t>Doris 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  <a:sym typeface="+mn-ea"/>
              </a:rPr>
              <a:t>建表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  <a:sym typeface="+mn-ea"/>
              </a:rPr>
              <a:t>-</a:t>
            </a:r>
            <a:r>
              <a:rPr lang="zh-CN" altLang="en-US" sz="2000" b="0">
                <a:solidFill>
                  <a:srgbClr val="AD2A26"/>
                </a:solidFill>
                <a:ea typeface="Alibaba PuHuiTi Medium" pitchFamily="18" charset="-122"/>
                <a:sym typeface="+mn-ea"/>
              </a:rPr>
              <a:t>复合分区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AD2A26"/>
              </a:solidFill>
              <a:effectLst/>
              <a:uLnTx/>
              <a:uFillTx/>
              <a:ea typeface="Alibaba PuHuiTi Medium" pitchFamily="18" charset="-122"/>
              <a:sym typeface="+mn-ea"/>
            </a:endParaRPr>
          </a:p>
        </p:txBody>
      </p:sp>
      <p:sp>
        <p:nvSpPr>
          <p:cNvPr id="7" name="文本占位符 5"/>
          <p:cNvSpPr>
            <a:spLocks noGrp="1"/>
          </p:cNvSpPr>
          <p:nvPr/>
        </p:nvSpPr>
        <p:spPr>
          <a:xfrm>
            <a:off x="645795" y="1932113"/>
            <a:ext cx="10900410" cy="516636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2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None/>
              <a:tabLst/>
              <a:defRPr/>
            </a:pPr>
            <a:endParaRPr kumimoji="0" lang="en-US" altLang="zh-CN" sz="1655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2DA557-0E11-48AE-BF5D-E21C4F36D0DC}"/>
              </a:ext>
            </a:extLst>
          </p:cNvPr>
          <p:cNvSpPr txBox="1"/>
          <p:nvPr/>
        </p:nvSpPr>
        <p:spPr>
          <a:xfrm>
            <a:off x="796606" y="1623769"/>
            <a:ext cx="6129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ea typeface="微软雅黑 Light" panose="020B0502040204020203" pitchFamily="34" charset="-122"/>
                <a:cs typeface="Times New Roman" panose="02020603050405020304" pitchFamily="18" charset="0"/>
              </a:rPr>
              <a:t>导入数据：</a:t>
            </a:r>
            <a:endParaRPr lang="en-US" altLang="zh-CN"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>
                <a:ea typeface="微软雅黑 Light" panose="020B0502040204020203" pitchFamily="34" charset="-122"/>
                <a:cs typeface="Times New Roman" panose="02020603050405020304" pitchFamily="18" charset="0"/>
              </a:rPr>
              <a:t> 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table2_data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导入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table2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中：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vim table2_data</a:t>
            </a:r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2F4BD3F-AA24-43AC-B40B-40138EA5833B}"/>
              </a:ext>
            </a:extLst>
          </p:cNvPr>
          <p:cNvSpPr txBox="1"/>
          <p:nvPr/>
        </p:nvSpPr>
        <p:spPr>
          <a:xfrm>
            <a:off x="645795" y="4975885"/>
            <a:ext cx="10123031" cy="830997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>
              <a:spcBef>
                <a:spcPts val="1560"/>
              </a:spcBef>
              <a:spcAft>
                <a:spcPts val="1560"/>
              </a:spcAft>
              <a:defRPr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curl </a:t>
            </a:r>
            <a:r>
              <a:rPr lang="en-US" altLang="zh-CN" sz="180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--location-trusted -u root:123456 -H "label:table2_20210707" -H "column_separator:|" -T table2_data http://node01:8030/api/test_db/table2/_stream_load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4A3591-B59B-4FED-A3DD-2CFB70B92A2C}"/>
              </a:ext>
            </a:extLst>
          </p:cNvPr>
          <p:cNvSpPr txBox="1"/>
          <p:nvPr/>
        </p:nvSpPr>
        <p:spPr>
          <a:xfrm>
            <a:off x="906426" y="2483968"/>
            <a:ext cx="9862400" cy="21039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/>
              <a:t>2021-06-03|9|1|jack|3</a:t>
            </a:r>
          </a:p>
          <a:p>
            <a:r>
              <a:rPr lang="zh-CN" altLang="en-US"/>
              <a:t>2021-06-10|10|2|rose|2</a:t>
            </a:r>
          </a:p>
          <a:p>
            <a:r>
              <a:rPr lang="zh-CN" altLang="en-US"/>
              <a:t>2021-07-03|11|1|jim|2</a:t>
            </a:r>
          </a:p>
          <a:p>
            <a:r>
              <a:rPr lang="zh-CN" altLang="en-US"/>
              <a:t>2021-07-05|12|1|grace|2</a:t>
            </a:r>
          </a:p>
          <a:p>
            <a:r>
              <a:rPr lang="zh-CN" altLang="en-US"/>
              <a:t>2021-07-12|13|2|tom|2</a:t>
            </a:r>
          </a:p>
          <a:p>
            <a:r>
              <a:rPr lang="zh-CN" altLang="en-US"/>
              <a:t>2021-08-15|14|3|bush|3</a:t>
            </a:r>
          </a:p>
          <a:p>
            <a:r>
              <a:rPr lang="zh-CN" altLang="en-US"/>
              <a:t>2021-08-12|15|3|helen|3</a:t>
            </a:r>
          </a:p>
        </p:txBody>
      </p:sp>
    </p:spTree>
    <p:extLst>
      <p:ext uri="{BB962C8B-B14F-4D97-AF65-F5344CB8AC3E}">
        <p14:creationId xmlns:p14="http://schemas.microsoft.com/office/powerpoint/2010/main" val="42149681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/>
        </p:nvSpPr>
        <p:spPr>
          <a:xfrm>
            <a:off x="645795" y="110657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  <a:sym typeface="+mn-ea"/>
              </a:rPr>
              <a:t>Doris 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  <a:sym typeface="+mn-ea"/>
              </a:rPr>
              <a:t>建表</a:t>
            </a:r>
            <a:r>
              <a:rPr lang="en-US" altLang="zh-CN" sz="2000" b="0">
                <a:solidFill>
                  <a:srgbClr val="AD2A26"/>
                </a:solidFill>
                <a:ea typeface="Alibaba PuHuiTi Medium" pitchFamily="18" charset="-122"/>
                <a:sym typeface="+mn-ea"/>
              </a:rPr>
              <a:t>-</a:t>
            </a:r>
            <a:r>
              <a:rPr lang="zh-CN" altLang="en-US" sz="2000" b="0">
                <a:solidFill>
                  <a:srgbClr val="AD2A26"/>
                </a:solidFill>
                <a:ea typeface="Alibaba PuHuiTi Medium" pitchFamily="18" charset="-122"/>
                <a:sym typeface="+mn-ea"/>
              </a:rPr>
              <a:t>复合分区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AD2A26"/>
              </a:solidFill>
              <a:effectLst/>
              <a:uLnTx/>
              <a:uFillTx/>
              <a:ea typeface="Alibaba PuHuiTi Medium" pitchFamily="18" charset="-122"/>
              <a:sym typeface="+mn-ea"/>
            </a:endParaRPr>
          </a:p>
        </p:txBody>
      </p:sp>
      <p:sp>
        <p:nvSpPr>
          <p:cNvPr id="7" name="文本占位符 5"/>
          <p:cNvSpPr>
            <a:spLocks noGrp="1"/>
          </p:cNvSpPr>
          <p:nvPr/>
        </p:nvSpPr>
        <p:spPr>
          <a:xfrm>
            <a:off x="645795" y="1932113"/>
            <a:ext cx="10900410" cy="516636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marR="0" lvl="2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以下场景推荐使用复合分区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733425" marR="0" lvl="2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655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有时间维度或类似带有有序值的维度</a:t>
            </a:r>
            <a:r>
              <a:rPr kumimoji="0" lang="en-US" altLang="zh-CN" sz="1655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，可以以这类维度列作为分区列。分区粒度可以根据导入频次、分区数据量等进行评估。</a:t>
            </a:r>
          </a:p>
          <a:p>
            <a:pPr marL="733425" marR="0" lvl="2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655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历史数据删除需求</a:t>
            </a:r>
            <a:r>
              <a:rPr kumimoji="0" lang="en-US" altLang="zh-CN" sz="1655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：如有删除历史数据的需求（比如仅保留最近N 天的数据）。使用复合分区，可以通过删除历史分区来达到目的。也可以通过在指定分区内发送 DELETE 语句进行数据删除。</a:t>
            </a:r>
          </a:p>
          <a:p>
            <a:pPr marL="733425" marR="0" lvl="2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655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解决数据倾斜问题</a:t>
            </a:r>
            <a:r>
              <a:rPr kumimoji="0" lang="en-US" altLang="zh-CN" sz="1655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：每个分区可以单独指定分桶数量。如按天分区，当每天的数据量差异很大时，可以通过指定分区的分桶数，合理划分不同分区的数据,</a:t>
            </a:r>
            <a:r>
              <a:rPr kumimoji="0" lang="en-US" altLang="zh-CN" sz="1655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分桶列建议选择区分度大的列。</a:t>
            </a:r>
            <a:endParaRPr kumimoji="0" lang="en-US" altLang="zh-CN" sz="1655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03107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/>
        </p:nvSpPr>
        <p:spPr>
          <a:xfrm>
            <a:off x="645795" y="110657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  <a:sym typeface="+mn-ea"/>
              </a:rPr>
              <a:t>Doris 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  <a:sym typeface="+mn-ea"/>
              </a:rPr>
              <a:t>数据导入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  <a:sym typeface="+mn-ea"/>
              </a:rPr>
              <a:t>-Broker Load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AD2A26"/>
              </a:solidFill>
              <a:effectLst/>
              <a:uLnTx/>
              <a:uFillTx/>
              <a:ea typeface="Alibaba PuHuiTi Medium" pitchFamily="18" charset="-122"/>
              <a:sym typeface="+mn-ea"/>
            </a:endParaRPr>
          </a:p>
        </p:txBody>
      </p:sp>
      <p:sp>
        <p:nvSpPr>
          <p:cNvPr id="7" name="文本占位符 5"/>
          <p:cNvSpPr>
            <a:spLocks noGrp="1"/>
          </p:cNvSpPr>
          <p:nvPr/>
        </p:nvSpPr>
        <p:spPr>
          <a:xfrm>
            <a:off x="645795" y="1932113"/>
            <a:ext cx="10900410" cy="516636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2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None/>
              <a:tabLst/>
              <a:defRPr/>
            </a:pPr>
            <a:r>
              <a:rPr kumimoji="0" lang="en-US" altLang="zh-CN" sz="1655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Broker load</a:t>
            </a:r>
            <a:r>
              <a:rPr kumimoji="0" lang="zh-CN" altLang="en-US" sz="1655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是一个导入的异步方式，不同的数据源需要部署不同的 </a:t>
            </a:r>
            <a:r>
              <a:rPr kumimoji="0" lang="en-US" altLang="zh-CN" sz="1655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broker </a:t>
            </a:r>
            <a:r>
              <a:rPr kumimoji="0" lang="zh-CN" altLang="en-US" sz="1655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进程。可以通过 </a:t>
            </a:r>
            <a:r>
              <a:rPr kumimoji="0" lang="en-US" altLang="zh-CN" sz="1655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show broker </a:t>
            </a:r>
            <a:r>
              <a:rPr kumimoji="0" lang="zh-CN" altLang="en-US" sz="1655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命令查看已经部署的 </a:t>
            </a:r>
            <a:r>
              <a:rPr kumimoji="0" lang="en-US" altLang="zh-CN" sz="1655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broker</a:t>
            </a:r>
            <a:r>
              <a:rPr kumimoji="0" lang="zh-CN" altLang="en-US" sz="1655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。</a:t>
            </a:r>
            <a:endParaRPr kumimoji="0" lang="en-US" altLang="zh-CN" sz="1655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F6C8449-DDB8-4BAB-BAE1-659C5280614F}"/>
              </a:ext>
            </a:extLst>
          </p:cNvPr>
          <p:cNvSpPr txBox="1"/>
          <p:nvPr/>
        </p:nvSpPr>
        <p:spPr>
          <a:xfrm>
            <a:off x="645795" y="3001658"/>
            <a:ext cx="6129670" cy="101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spcBef>
                <a:spcPts val="1560"/>
              </a:spcBef>
              <a:spcAft>
                <a:spcPts val="1560"/>
              </a:spcAft>
              <a:buFont typeface="Wingdings" panose="05000000000000000000" pitchFamily="2" charset="2"/>
              <a:buChar char=""/>
            </a:pPr>
            <a:r>
              <a:rPr lang="zh-CN" altLang="zh-CN" sz="1655">
                <a:solidFill>
                  <a:srgbClr val="262626"/>
                </a:solidFill>
                <a:ea typeface="Alibaba PuHuiTi R" pitchFamily="18" charset="-122"/>
              </a:rPr>
              <a:t>源数据在</a:t>
            </a:r>
            <a:r>
              <a:rPr lang="en-US" altLang="zh-CN" sz="1655">
                <a:solidFill>
                  <a:srgbClr val="262626"/>
                </a:solidFill>
                <a:ea typeface="Alibaba PuHuiTi R" pitchFamily="18" charset="-122"/>
              </a:rPr>
              <a:t>Broker</a:t>
            </a:r>
            <a:r>
              <a:rPr lang="zh-CN" altLang="zh-CN" sz="1655">
                <a:solidFill>
                  <a:srgbClr val="262626"/>
                </a:solidFill>
                <a:ea typeface="Alibaba PuHuiTi R" pitchFamily="18" charset="-122"/>
              </a:rPr>
              <a:t>可以访问的存储系统中，如</a:t>
            </a:r>
            <a:r>
              <a:rPr lang="en-US" altLang="zh-CN" sz="1655">
                <a:solidFill>
                  <a:srgbClr val="262626"/>
                </a:solidFill>
                <a:ea typeface="Alibaba PuHuiTi R" pitchFamily="18" charset="-122"/>
              </a:rPr>
              <a:t>HDFS</a:t>
            </a:r>
            <a:endParaRPr lang="zh-CN" altLang="zh-CN" sz="1655">
              <a:solidFill>
                <a:srgbClr val="262626"/>
              </a:solidFill>
              <a:ea typeface="Alibaba PuHuiTi R" pitchFamily="18" charset="-122"/>
            </a:endParaRPr>
          </a:p>
          <a:p>
            <a:pPr marL="342900" lvl="0" indent="-342900">
              <a:spcBef>
                <a:spcPts val="1560"/>
              </a:spcBef>
              <a:spcAft>
                <a:spcPts val="1560"/>
              </a:spcAft>
              <a:buFont typeface="Wingdings" panose="05000000000000000000" pitchFamily="2" charset="2"/>
              <a:buChar char=""/>
            </a:pPr>
            <a:r>
              <a:rPr lang="zh-CN" altLang="zh-CN" sz="1655">
                <a:solidFill>
                  <a:srgbClr val="262626"/>
                </a:solidFill>
                <a:ea typeface="Alibaba PuHuiTi R" pitchFamily="18" charset="-122"/>
              </a:rPr>
              <a:t>数据量在几十到几百</a:t>
            </a:r>
            <a:r>
              <a:rPr lang="en-US" altLang="zh-CN" sz="1655">
                <a:solidFill>
                  <a:srgbClr val="262626"/>
                </a:solidFill>
                <a:ea typeface="Alibaba PuHuiTi R" pitchFamily="18" charset="-122"/>
              </a:rPr>
              <a:t>GB</a:t>
            </a:r>
            <a:r>
              <a:rPr lang="zh-CN" altLang="zh-CN" sz="1655">
                <a:solidFill>
                  <a:srgbClr val="262626"/>
                </a:solidFill>
                <a:ea typeface="Alibaba PuHuiTi R" pitchFamily="18" charset="-122"/>
              </a:rPr>
              <a:t>级别</a:t>
            </a:r>
          </a:p>
        </p:txBody>
      </p:sp>
    </p:spTree>
    <p:extLst>
      <p:ext uri="{BB962C8B-B14F-4D97-AF65-F5344CB8AC3E}">
        <p14:creationId xmlns:p14="http://schemas.microsoft.com/office/powerpoint/2010/main" val="17466014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/>
        </p:nvSpPr>
        <p:spPr>
          <a:xfrm>
            <a:off x="645795" y="110657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  <a:sym typeface="+mn-ea"/>
              </a:rPr>
              <a:t>Doris 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  <a:sym typeface="+mn-ea"/>
              </a:rPr>
              <a:t>数据导入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  <a:sym typeface="+mn-ea"/>
              </a:rPr>
              <a:t>-Broker Load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AD2A26"/>
              </a:solidFill>
              <a:effectLst/>
              <a:uLnTx/>
              <a:uFillTx/>
              <a:ea typeface="Alibaba PuHuiTi Medium" pitchFamily="18" charset="-122"/>
              <a:sym typeface="+mn-ea"/>
            </a:endParaRPr>
          </a:p>
        </p:txBody>
      </p:sp>
      <p:sp>
        <p:nvSpPr>
          <p:cNvPr id="7" name="文本占位符 5"/>
          <p:cNvSpPr>
            <a:spLocks noGrp="1"/>
          </p:cNvSpPr>
          <p:nvPr/>
        </p:nvSpPr>
        <p:spPr>
          <a:xfrm>
            <a:off x="645795" y="1932113"/>
            <a:ext cx="10900410" cy="516636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2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Arial" panose="020B0604020202020204" pitchFamily="34" charset="0"/>
              <a:buNone/>
              <a:tabLst/>
              <a:defRPr/>
            </a:pPr>
            <a:endParaRPr kumimoji="0" lang="en-US" altLang="zh-CN" sz="1655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F2CDA8-0355-47F6-9045-81FC58A29965}"/>
              </a:ext>
            </a:extLst>
          </p:cNvPr>
          <p:cNvSpPr txBox="1"/>
          <p:nvPr/>
        </p:nvSpPr>
        <p:spPr>
          <a:xfrm>
            <a:off x="959588" y="1831824"/>
            <a:ext cx="9938784" cy="2445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defRPr/>
            </a:pPr>
            <a:r>
              <a:rPr lang="zh-CN" altLang="en-US" sz="1655">
                <a:solidFill>
                  <a:srgbClr val="262626"/>
                </a:solidFill>
                <a:ea typeface="Alibaba PuHuiTi R" pitchFamily="18" charset="-122"/>
              </a:rPr>
              <a:t>用户在递交导入任务后，</a:t>
            </a:r>
            <a:r>
              <a:rPr lang="en-US" altLang="zh-CN" sz="1655">
                <a:solidFill>
                  <a:srgbClr val="262626"/>
                </a:solidFill>
                <a:ea typeface="Alibaba PuHuiTi R" pitchFamily="18" charset="-122"/>
              </a:rPr>
              <a:t>FE</a:t>
            </a:r>
            <a:r>
              <a:rPr lang="zh-CN" altLang="en-US" sz="1655">
                <a:solidFill>
                  <a:srgbClr val="262626"/>
                </a:solidFill>
                <a:ea typeface="Alibaba PuHuiTi R" pitchFamily="18" charset="-122"/>
              </a:rPr>
              <a:t>（</a:t>
            </a:r>
            <a:r>
              <a:rPr lang="en-US" altLang="zh-CN" sz="1655">
                <a:solidFill>
                  <a:srgbClr val="262626"/>
                </a:solidFill>
                <a:ea typeface="Alibaba PuHuiTi R" pitchFamily="18" charset="-122"/>
              </a:rPr>
              <a:t>Doris</a:t>
            </a:r>
            <a:r>
              <a:rPr lang="zh-CN" altLang="en-US" sz="1655">
                <a:solidFill>
                  <a:srgbClr val="262626"/>
                </a:solidFill>
                <a:ea typeface="Alibaba PuHuiTi R" pitchFamily="18" charset="-122"/>
              </a:rPr>
              <a:t>系统的元数据和调度节点）会生成相应的</a:t>
            </a:r>
            <a:r>
              <a:rPr lang="en-US" altLang="zh-CN" sz="1655">
                <a:solidFill>
                  <a:srgbClr val="262626"/>
                </a:solidFill>
                <a:ea typeface="Alibaba PuHuiTi R" pitchFamily="18" charset="-122"/>
              </a:rPr>
              <a:t>PLAN</a:t>
            </a:r>
            <a:r>
              <a:rPr lang="zh-CN" altLang="en-US" sz="1655">
                <a:solidFill>
                  <a:srgbClr val="262626"/>
                </a:solidFill>
                <a:ea typeface="Alibaba PuHuiTi R" pitchFamily="18" charset="-122"/>
              </a:rPr>
              <a:t>（导入执行计划，</a:t>
            </a:r>
            <a:r>
              <a:rPr lang="en-US" altLang="zh-CN" sz="1655">
                <a:solidFill>
                  <a:srgbClr val="262626"/>
                </a:solidFill>
                <a:ea typeface="Alibaba PuHuiTi R" pitchFamily="18" charset="-122"/>
              </a:rPr>
              <a:t>BE</a:t>
            </a:r>
            <a:r>
              <a:rPr lang="zh-CN" altLang="en-US" sz="1655">
                <a:solidFill>
                  <a:srgbClr val="262626"/>
                </a:solidFill>
                <a:ea typeface="Alibaba PuHuiTi R" pitchFamily="18" charset="-122"/>
              </a:rPr>
              <a:t>会导入计划将输入导入</a:t>
            </a:r>
            <a:r>
              <a:rPr lang="en-US" altLang="zh-CN" sz="1655">
                <a:solidFill>
                  <a:srgbClr val="262626"/>
                </a:solidFill>
                <a:ea typeface="Alibaba PuHuiTi R" pitchFamily="18" charset="-122"/>
              </a:rPr>
              <a:t>Doris</a:t>
            </a:r>
            <a:r>
              <a:rPr lang="zh-CN" altLang="en-US" sz="1655">
                <a:solidFill>
                  <a:srgbClr val="262626"/>
                </a:solidFill>
                <a:ea typeface="Alibaba PuHuiTi R" pitchFamily="18" charset="-122"/>
              </a:rPr>
              <a:t>中）并根据</a:t>
            </a:r>
            <a:r>
              <a:rPr lang="en-US" altLang="zh-CN" sz="1655">
                <a:solidFill>
                  <a:srgbClr val="262626"/>
                </a:solidFill>
                <a:ea typeface="Alibaba PuHuiTi R" pitchFamily="18" charset="-122"/>
              </a:rPr>
              <a:t>BE</a:t>
            </a:r>
            <a:r>
              <a:rPr lang="zh-CN" altLang="en-US" sz="1655">
                <a:solidFill>
                  <a:srgbClr val="262626"/>
                </a:solidFill>
                <a:ea typeface="Alibaba PuHuiTi R" pitchFamily="18" charset="-122"/>
              </a:rPr>
              <a:t>（</a:t>
            </a:r>
            <a:r>
              <a:rPr lang="en-US" altLang="zh-CN" sz="1655">
                <a:solidFill>
                  <a:srgbClr val="262626"/>
                </a:solidFill>
                <a:ea typeface="Alibaba PuHuiTi R" pitchFamily="18" charset="-122"/>
              </a:rPr>
              <a:t>Doris</a:t>
            </a:r>
            <a:r>
              <a:rPr lang="zh-CN" altLang="en-US" sz="1655">
                <a:solidFill>
                  <a:srgbClr val="262626"/>
                </a:solidFill>
                <a:ea typeface="Alibaba PuHuiTi R" pitchFamily="18" charset="-122"/>
              </a:rPr>
              <a:t>系统的计算和存储节点）的个数和文件的大小，将</a:t>
            </a:r>
            <a:r>
              <a:rPr lang="en-US" altLang="zh-CN" sz="1655">
                <a:solidFill>
                  <a:srgbClr val="262626"/>
                </a:solidFill>
                <a:ea typeface="Alibaba PuHuiTi R" pitchFamily="18" charset="-122"/>
              </a:rPr>
              <a:t>PLAN</a:t>
            </a:r>
            <a:r>
              <a:rPr lang="zh-CN" altLang="en-US" sz="1655">
                <a:solidFill>
                  <a:srgbClr val="262626"/>
                </a:solidFill>
                <a:ea typeface="Alibaba PuHuiTi R" pitchFamily="18" charset="-122"/>
              </a:rPr>
              <a:t>分给多个</a:t>
            </a:r>
            <a:r>
              <a:rPr lang="en-US" altLang="zh-CN" sz="1655">
                <a:solidFill>
                  <a:srgbClr val="262626"/>
                </a:solidFill>
                <a:ea typeface="Alibaba PuHuiTi R" pitchFamily="18" charset="-122"/>
              </a:rPr>
              <a:t>BE</a:t>
            </a:r>
            <a:r>
              <a:rPr lang="zh-CN" altLang="en-US" sz="1655">
                <a:solidFill>
                  <a:srgbClr val="262626"/>
                </a:solidFill>
                <a:ea typeface="Alibaba PuHuiTi R" pitchFamily="18" charset="-122"/>
              </a:rPr>
              <a:t>执行，每个</a:t>
            </a:r>
            <a:r>
              <a:rPr lang="en-US" altLang="zh-CN" sz="1655">
                <a:solidFill>
                  <a:srgbClr val="262626"/>
                </a:solidFill>
                <a:ea typeface="Alibaba PuHuiTi R" pitchFamily="18" charset="-122"/>
              </a:rPr>
              <a:t>BE</a:t>
            </a:r>
            <a:r>
              <a:rPr lang="zh-CN" altLang="en-US" sz="1655">
                <a:solidFill>
                  <a:srgbClr val="262626"/>
                </a:solidFill>
                <a:ea typeface="Alibaba PuHuiTi R" pitchFamily="18" charset="-122"/>
              </a:rPr>
              <a:t>导入一部分数据。</a:t>
            </a:r>
            <a:endParaRPr lang="en-US" altLang="zh-CN" sz="1655">
              <a:solidFill>
                <a:srgbClr val="262626"/>
              </a:solidFill>
              <a:ea typeface="Alibaba PuHuiTi R" pitchFamily="18" charset="-122"/>
            </a:endParaRPr>
          </a:p>
          <a:p>
            <a:pPr marL="0" lvl="2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defRPr/>
            </a:pPr>
            <a:endParaRPr lang="en-US" altLang="zh-CN" sz="1655">
              <a:solidFill>
                <a:srgbClr val="262626"/>
              </a:solidFill>
              <a:ea typeface="Alibaba PuHuiTi R" pitchFamily="18" charset="-122"/>
            </a:endParaRPr>
          </a:p>
          <a:p>
            <a:pPr marL="0" lvl="2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defRPr/>
            </a:pPr>
            <a:r>
              <a:rPr lang="en-US" altLang="zh-CN" sz="1655">
                <a:solidFill>
                  <a:srgbClr val="262626"/>
                </a:solidFill>
                <a:ea typeface="Alibaba PuHuiTi R" pitchFamily="18" charset="-122"/>
              </a:rPr>
              <a:t>BE</a:t>
            </a:r>
            <a:r>
              <a:rPr lang="zh-CN" altLang="en-US" sz="1655">
                <a:solidFill>
                  <a:srgbClr val="262626"/>
                </a:solidFill>
                <a:ea typeface="Alibaba PuHuiTi R" pitchFamily="18" charset="-122"/>
              </a:rPr>
              <a:t>在执行过程中会从</a:t>
            </a:r>
            <a:r>
              <a:rPr lang="en-US" altLang="zh-CN" sz="1655">
                <a:solidFill>
                  <a:srgbClr val="262626"/>
                </a:solidFill>
                <a:ea typeface="Alibaba PuHuiTi R" pitchFamily="18" charset="-122"/>
              </a:rPr>
              <a:t>Broker</a:t>
            </a:r>
            <a:r>
              <a:rPr lang="zh-CN" altLang="en-US" sz="1655">
                <a:solidFill>
                  <a:srgbClr val="262626"/>
                </a:solidFill>
                <a:ea typeface="Alibaba PuHuiTi R" pitchFamily="18" charset="-122"/>
              </a:rPr>
              <a:t>拉取数据，在对数据转换之后导入系统，所有</a:t>
            </a:r>
            <a:r>
              <a:rPr lang="en-US" altLang="zh-CN" sz="1655">
                <a:solidFill>
                  <a:srgbClr val="262626"/>
                </a:solidFill>
                <a:ea typeface="Alibaba PuHuiTi R" pitchFamily="18" charset="-122"/>
              </a:rPr>
              <a:t>BE</a:t>
            </a:r>
            <a:r>
              <a:rPr lang="zh-CN" altLang="en-US" sz="1655">
                <a:solidFill>
                  <a:srgbClr val="262626"/>
                </a:solidFill>
                <a:ea typeface="Alibaba PuHuiTi R" pitchFamily="18" charset="-122"/>
              </a:rPr>
              <a:t>均完成导入，由</a:t>
            </a:r>
            <a:r>
              <a:rPr lang="en-US" altLang="zh-CN" sz="1655">
                <a:solidFill>
                  <a:srgbClr val="262626"/>
                </a:solidFill>
                <a:ea typeface="Alibaba PuHuiTi R" pitchFamily="18" charset="-122"/>
              </a:rPr>
              <a:t>FE</a:t>
            </a:r>
            <a:r>
              <a:rPr lang="zh-CN" altLang="en-US" sz="1655">
                <a:solidFill>
                  <a:srgbClr val="262626"/>
                </a:solidFill>
                <a:ea typeface="Alibaba PuHuiTi R" pitchFamily="18" charset="-122"/>
              </a:rPr>
              <a:t>最终决定导入是否成功。</a:t>
            </a:r>
          </a:p>
        </p:txBody>
      </p:sp>
    </p:spTree>
    <p:extLst>
      <p:ext uri="{BB962C8B-B14F-4D97-AF65-F5344CB8AC3E}">
        <p14:creationId xmlns:p14="http://schemas.microsoft.com/office/powerpoint/2010/main" val="22182960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/>
        </p:nvSpPr>
        <p:spPr>
          <a:xfrm>
            <a:off x="645795" y="110657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  <a:sym typeface="+mn-ea"/>
              </a:rPr>
              <a:t>Doris 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  <a:sym typeface="+mn-ea"/>
              </a:rPr>
              <a:t>数据导入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  <a:sym typeface="+mn-ea"/>
              </a:rPr>
              <a:t>-Broker Load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AD2A26"/>
              </a:solidFill>
              <a:effectLst/>
              <a:uLnTx/>
              <a:uFillTx/>
              <a:ea typeface="Alibaba PuHuiTi Medium" pitchFamily="18" charset="-122"/>
              <a:sym typeface="+mn-ea"/>
            </a:endParaRPr>
          </a:p>
        </p:txBody>
      </p:sp>
      <p:sp>
        <p:nvSpPr>
          <p:cNvPr id="7" name="文本占位符 5"/>
          <p:cNvSpPr>
            <a:spLocks noGrp="1"/>
          </p:cNvSpPr>
          <p:nvPr/>
        </p:nvSpPr>
        <p:spPr>
          <a:xfrm>
            <a:off x="645795" y="1932113"/>
            <a:ext cx="10900410" cy="516636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2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Arial" panose="020B0604020202020204" pitchFamily="34" charset="0"/>
              <a:buNone/>
              <a:tabLst/>
              <a:defRPr/>
            </a:pPr>
            <a:endParaRPr kumimoji="0" lang="en-US" altLang="zh-CN" sz="1655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52C293-C911-444A-84D9-D95E1152D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452" y="1807534"/>
            <a:ext cx="3244548" cy="471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578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/>
        </p:nvSpPr>
        <p:spPr>
          <a:xfrm>
            <a:off x="645795" y="110657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  <a:sym typeface="+mn-ea"/>
              </a:rPr>
              <a:t>Doris 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  <a:sym typeface="+mn-ea"/>
              </a:rPr>
              <a:t>数据导入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  <a:sym typeface="+mn-ea"/>
              </a:rPr>
              <a:t>-Broker Load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AD2A26"/>
              </a:solidFill>
              <a:effectLst/>
              <a:uLnTx/>
              <a:uFillTx/>
              <a:ea typeface="Alibaba PuHuiTi Medium" pitchFamily="18" charset="-122"/>
              <a:sym typeface="+mn-ea"/>
            </a:endParaRPr>
          </a:p>
        </p:txBody>
      </p:sp>
      <p:sp>
        <p:nvSpPr>
          <p:cNvPr id="7" name="文本占位符 5"/>
          <p:cNvSpPr>
            <a:spLocks noGrp="1"/>
          </p:cNvSpPr>
          <p:nvPr/>
        </p:nvSpPr>
        <p:spPr>
          <a:xfrm>
            <a:off x="645795" y="1932113"/>
            <a:ext cx="10900410" cy="516636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2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Arial" panose="020B0604020202020204" pitchFamily="34" charset="0"/>
              <a:buNone/>
              <a:tabLst/>
              <a:defRPr/>
            </a:pPr>
            <a:endParaRPr kumimoji="0" lang="en-US" altLang="zh-CN" sz="1655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C0F993-5F7A-4178-B733-E6D798EB7F78}"/>
              </a:ext>
            </a:extLst>
          </p:cNvPr>
          <p:cNvSpPr txBox="1"/>
          <p:nvPr/>
        </p:nvSpPr>
        <p:spPr>
          <a:xfrm>
            <a:off x="863895" y="1932114"/>
            <a:ext cx="6919138" cy="4247317"/>
          </a:xfrm>
          <a:prstGeom prst="rect">
            <a:avLst/>
          </a:prstGeom>
          <a:solidFill>
            <a:srgbClr val="FFFFE4"/>
          </a:solidFill>
        </p:spPr>
        <p:txBody>
          <a:bodyPr wrap="square">
            <a:spAutoFit/>
          </a:bodyPr>
          <a:lstStyle/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CREATE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TABLE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test_db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user_result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endParaRPr lang="zh-CN" altLang="zh-CN" sz="20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id </a:t>
            </a:r>
            <a:r>
              <a:rPr lang="en-US" altLang="zh-CN" sz="18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BIGINT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20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name </a:t>
            </a:r>
            <a:r>
              <a:rPr lang="en-US" altLang="zh-CN" sz="18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VARCHAR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),</a:t>
            </a:r>
            <a:endParaRPr lang="zh-CN" altLang="zh-CN" sz="20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age </a:t>
            </a:r>
            <a:r>
              <a:rPr lang="en-US" altLang="zh-CN" sz="18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20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gender </a:t>
            </a:r>
            <a:r>
              <a:rPr lang="en-US" altLang="zh-CN" sz="18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20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province  </a:t>
            </a:r>
            <a:r>
              <a:rPr lang="en-US" altLang="zh-CN" sz="18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VARCHAR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),</a:t>
            </a:r>
            <a:endParaRPr lang="zh-CN" altLang="zh-CN" sz="20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city   </a:t>
            </a:r>
            <a:r>
              <a:rPr lang="en-US" altLang="zh-CN" sz="18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VARCHAR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),</a:t>
            </a:r>
            <a:endParaRPr lang="zh-CN" altLang="zh-CN" sz="20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region  </a:t>
            </a:r>
            <a:r>
              <a:rPr lang="en-US" altLang="zh-CN" sz="18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VARCHAR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),</a:t>
            </a:r>
            <a:endParaRPr lang="zh-CN" altLang="zh-CN" sz="20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phone </a:t>
            </a:r>
            <a:r>
              <a:rPr lang="en-US" altLang="zh-CN" sz="18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VARCHAR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),</a:t>
            </a:r>
            <a:endParaRPr lang="zh-CN" altLang="zh-CN" sz="20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birthday </a:t>
            </a:r>
            <a:r>
              <a:rPr lang="en-US" altLang="zh-CN" sz="18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VARCHAR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),</a:t>
            </a:r>
            <a:endParaRPr lang="zh-CN" altLang="zh-CN" sz="20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hobby  </a:t>
            </a:r>
            <a:r>
              <a:rPr lang="en-US" altLang="zh-CN" sz="18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VARCHAR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),</a:t>
            </a:r>
            <a:endParaRPr lang="zh-CN" altLang="zh-CN" sz="20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register_date </a:t>
            </a:r>
            <a:r>
              <a:rPr lang="en-US" altLang="zh-CN" sz="180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VARCHAR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0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0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DUPLICATE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KEY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0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DISTRIBUTED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BY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HASH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BUCKETS </a:t>
            </a:r>
            <a:r>
              <a:rPr lang="en-US" altLang="zh-CN" sz="180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0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5995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/>
        </p:nvSpPr>
        <p:spPr>
          <a:xfrm>
            <a:off x="645795" y="110657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  <a:sym typeface="+mn-ea"/>
              </a:rPr>
              <a:t>Doris 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  <a:sym typeface="+mn-ea"/>
              </a:rPr>
              <a:t>数据导入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  <a:sym typeface="+mn-ea"/>
              </a:rPr>
              <a:t>-Broker Load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AD2A26"/>
              </a:solidFill>
              <a:effectLst/>
              <a:uLnTx/>
              <a:uFillTx/>
              <a:ea typeface="Alibaba PuHuiTi Medium" pitchFamily="18" charset="-122"/>
              <a:sym typeface="+mn-ea"/>
            </a:endParaRPr>
          </a:p>
        </p:txBody>
      </p:sp>
      <p:sp>
        <p:nvSpPr>
          <p:cNvPr id="7" name="文本占位符 5"/>
          <p:cNvSpPr>
            <a:spLocks noGrp="1"/>
          </p:cNvSpPr>
          <p:nvPr/>
        </p:nvSpPr>
        <p:spPr>
          <a:xfrm>
            <a:off x="645795" y="1932113"/>
            <a:ext cx="10900410" cy="516636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2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Arial" panose="020B0604020202020204" pitchFamily="34" charset="0"/>
              <a:buNone/>
              <a:tabLst/>
              <a:defRPr/>
            </a:pPr>
            <a:endParaRPr kumimoji="0" lang="en-US" altLang="zh-CN" sz="1655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C0F993-5F7A-4178-B733-E6D798EB7F78}"/>
              </a:ext>
            </a:extLst>
          </p:cNvPr>
          <p:cNvSpPr txBox="1"/>
          <p:nvPr/>
        </p:nvSpPr>
        <p:spPr>
          <a:xfrm>
            <a:off x="885160" y="1950366"/>
            <a:ext cx="6919138" cy="3139321"/>
          </a:xfrm>
          <a:prstGeom prst="rect">
            <a:avLst/>
          </a:prstGeom>
          <a:solidFill>
            <a:srgbClr val="FFFFE4"/>
          </a:solidFill>
        </p:spPr>
        <p:txBody>
          <a:bodyPr wrap="square">
            <a:spAutoFit/>
          </a:bodyPr>
          <a:lstStyle/>
          <a:p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LOAD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LABEL  test_db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user_result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DATA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INFILE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"hdfs://node01:8020/datas/user.csv"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INTO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TABLE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`user_result`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COLUMNS TERMINATED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BY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","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FORMAT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AS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808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"csv"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name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age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gender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province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city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region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phone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birthday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hobby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register_date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5843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/>
        </p:nvSpPr>
        <p:spPr>
          <a:xfrm>
            <a:off x="645795" y="110657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  <a:sym typeface="+mn-ea"/>
              </a:rPr>
              <a:t>Doris 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  <a:sym typeface="+mn-ea"/>
              </a:rPr>
              <a:t>数据导入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  <a:sym typeface="+mn-ea"/>
              </a:rPr>
              <a:t>-Broker Load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AD2A26"/>
              </a:solidFill>
              <a:effectLst/>
              <a:uLnTx/>
              <a:uFillTx/>
              <a:ea typeface="Alibaba PuHuiTi Medium" pitchFamily="18" charset="-122"/>
              <a:sym typeface="+mn-ea"/>
            </a:endParaRPr>
          </a:p>
        </p:txBody>
      </p:sp>
      <p:sp>
        <p:nvSpPr>
          <p:cNvPr id="7" name="文本占位符 5"/>
          <p:cNvSpPr>
            <a:spLocks noGrp="1"/>
          </p:cNvSpPr>
          <p:nvPr/>
        </p:nvSpPr>
        <p:spPr>
          <a:xfrm>
            <a:off x="645795" y="1932113"/>
            <a:ext cx="10900410" cy="516636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2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Arial" panose="020B0604020202020204" pitchFamily="34" charset="0"/>
              <a:buNone/>
              <a:tabLst/>
              <a:defRPr/>
            </a:pPr>
            <a:endParaRPr kumimoji="0" lang="en-US" altLang="zh-CN" sz="1655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C0F993-5F7A-4178-B733-E6D798EB7F78}"/>
              </a:ext>
            </a:extLst>
          </p:cNvPr>
          <p:cNvSpPr txBox="1"/>
          <p:nvPr/>
        </p:nvSpPr>
        <p:spPr>
          <a:xfrm>
            <a:off x="863895" y="1932114"/>
            <a:ext cx="9247668" cy="4524315"/>
          </a:xfrm>
          <a:prstGeom prst="rect">
            <a:avLst/>
          </a:prstGeom>
          <a:solidFill>
            <a:srgbClr val="FFFFE4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WITH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BROKER broker_10_20_30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"dfs.nameservices"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"my_cluster"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"dfs.ha.namenodes.my_cluster"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"nn1,nn2,nn3"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"dfs.namenode.rpc-address.my_cluster.nn1"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"node01:8020"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"dfs.namenode.rpc-address.my_cluster.nn2"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"node02:8020"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"dfs.namenode.rpc-address.my_cluster.nn3"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"node03:8020"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"dfs.client.failover.proxy.provider"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"org.apache.hadoop.hdfs.server.namenode.ha.ConfiguredFailoverProxyProvider"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PROPERTIES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"max_filter_ratio"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"0.00002"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8322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/>
        </p:nvSpPr>
        <p:spPr>
          <a:xfrm>
            <a:off x="645795" y="110657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  <a:sym typeface="+mn-ea"/>
              </a:rPr>
              <a:t>Doris 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  <a:sym typeface="+mn-ea"/>
              </a:rPr>
              <a:t>数据导入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  <a:sym typeface="+mn-ea"/>
              </a:rPr>
              <a:t>-Broker Load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AD2A26"/>
              </a:solidFill>
              <a:effectLst/>
              <a:uLnTx/>
              <a:uFillTx/>
              <a:ea typeface="Alibaba PuHuiTi Medium" pitchFamily="18" charset="-122"/>
              <a:sym typeface="+mn-ea"/>
            </a:endParaRPr>
          </a:p>
        </p:txBody>
      </p:sp>
      <p:sp>
        <p:nvSpPr>
          <p:cNvPr id="7" name="文本占位符 5"/>
          <p:cNvSpPr>
            <a:spLocks noGrp="1"/>
          </p:cNvSpPr>
          <p:nvPr/>
        </p:nvSpPr>
        <p:spPr>
          <a:xfrm>
            <a:off x="645795" y="1932113"/>
            <a:ext cx="10900410" cy="516636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2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Arial" panose="020B0604020202020204" pitchFamily="34" charset="0"/>
              <a:buNone/>
              <a:tabLst/>
              <a:defRPr/>
            </a:pPr>
            <a:endParaRPr kumimoji="0" lang="en-US" altLang="zh-CN" sz="1655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C0F993-5F7A-4178-B733-E6D798EB7F78}"/>
              </a:ext>
            </a:extLst>
          </p:cNvPr>
          <p:cNvSpPr txBox="1"/>
          <p:nvPr/>
        </p:nvSpPr>
        <p:spPr>
          <a:xfrm>
            <a:off x="863895" y="1932114"/>
            <a:ext cx="9247668" cy="1200329"/>
          </a:xfrm>
          <a:prstGeom prst="rect">
            <a:avLst/>
          </a:prstGeom>
          <a:solidFill>
            <a:srgbClr val="FFFFE4"/>
          </a:solidFill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show broker;</a:t>
            </a:r>
          </a:p>
          <a:p>
            <a:r>
              <a:rPr lang="en-US" altLang="zh-CN" b="1">
                <a:solidFill>
                  <a:srgbClr val="000080"/>
                </a:solidFill>
                <a:latin typeface="Courier New" panose="02070309020205020404" pitchFamily="49" charset="0"/>
              </a:rPr>
              <a:t>show load;</a:t>
            </a:r>
          </a:p>
          <a:p>
            <a:endParaRPr lang="en-US" altLang="zh-CN" b="1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test_db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zh-CN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user_result</a:t>
            </a:r>
            <a:r>
              <a:rPr lang="en-US" altLang="zh-CN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0EA05E-F20C-444F-B8D3-25C2D77B7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94" y="3940443"/>
            <a:ext cx="10724707" cy="140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23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21201" y="2050579"/>
            <a:ext cx="10749598" cy="4219575"/>
          </a:xfrm>
        </p:spPr>
        <p:txBody>
          <a:bodyPr/>
          <a:lstStyle/>
          <a:p>
            <a:r>
              <a:rPr lang="zh-CN" altLang="en-US" dirty="0"/>
              <a:t>联机</a:t>
            </a:r>
            <a:r>
              <a:rPr lang="zh-CN" altLang="en-US" b="1" dirty="0">
                <a:solidFill>
                  <a:srgbClr val="FF0000"/>
                </a:solidFill>
              </a:rPr>
              <a:t>事务</a:t>
            </a:r>
            <a:r>
              <a:rPr lang="zh-CN" altLang="en-US" dirty="0"/>
              <a:t>处理 </a:t>
            </a:r>
            <a:r>
              <a:rPr lang="en-US" altLang="zh-CN" dirty="0"/>
              <a:t>OLTP</a:t>
            </a:r>
            <a:r>
              <a:rPr lang="zh-CN" altLang="en-US" dirty="0"/>
              <a:t>（</a:t>
            </a:r>
            <a:r>
              <a:rPr lang="en-US" altLang="zh-CN" dirty="0"/>
              <a:t>On-Line </a:t>
            </a:r>
            <a:r>
              <a:rPr lang="en-US" altLang="zh-CN" b="1" dirty="0">
                <a:solidFill>
                  <a:srgbClr val="FF0000"/>
                </a:solidFill>
              </a:rPr>
              <a:t>Transaction</a:t>
            </a:r>
            <a:r>
              <a:rPr lang="en-US" altLang="zh-CN" dirty="0"/>
              <a:t> Processing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zh-CN" altLang="zh-CN" dirty="0"/>
              <a:t>联机</a:t>
            </a:r>
            <a:r>
              <a:rPr lang="zh-CN" altLang="zh-CN" b="1" dirty="0">
                <a:solidFill>
                  <a:srgbClr val="FF0000"/>
                </a:solidFill>
              </a:rPr>
              <a:t>分析</a:t>
            </a:r>
            <a:r>
              <a:rPr lang="zh-CN" altLang="zh-CN" dirty="0"/>
              <a:t>处理</a:t>
            </a:r>
            <a:r>
              <a:rPr lang="en-US" altLang="zh-CN" dirty="0"/>
              <a:t> OLAP</a:t>
            </a:r>
            <a:r>
              <a:rPr lang="zh-CN" altLang="zh-CN" dirty="0"/>
              <a:t>（</a:t>
            </a:r>
            <a:r>
              <a:rPr lang="en-US" altLang="zh-CN" dirty="0"/>
              <a:t>On-Line </a:t>
            </a:r>
            <a:r>
              <a:rPr lang="en-US" altLang="zh-CN" b="1" dirty="0">
                <a:solidFill>
                  <a:srgbClr val="FF0000"/>
                </a:solidFill>
              </a:rPr>
              <a:t>Analytical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Processing</a:t>
            </a:r>
            <a:r>
              <a:rPr lang="zh-CN" altLang="zh-CN" dirty="0"/>
              <a:t>）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73488" y="931996"/>
            <a:ext cx="8771021" cy="517190"/>
          </a:xfrm>
        </p:spPr>
        <p:txBody>
          <a:bodyPr/>
          <a:lstStyle/>
          <a:p>
            <a:r>
              <a:rPr lang="en-US" altLang="zh-CN" sz="2000" b="0" dirty="0">
                <a:solidFill>
                  <a:srgbClr val="AD2A26"/>
                </a:solidFill>
                <a:ea typeface="Alibaba PuHuiTi Medium" pitchFamily="18" charset="-122"/>
              </a:rPr>
              <a:t>OLTP</a:t>
            </a:r>
            <a:r>
              <a:rPr lang="zh-CN" altLang="en-US" sz="2000" b="0">
                <a:solidFill>
                  <a:srgbClr val="AD2A26"/>
                </a:solidFill>
                <a:ea typeface="Alibaba PuHuiTi Medium" pitchFamily="18" charset="-122"/>
              </a:rPr>
              <a:t>、</a:t>
            </a:r>
            <a:r>
              <a:rPr lang="en-US" altLang="zh-CN" sz="2000" b="0" dirty="0">
                <a:solidFill>
                  <a:srgbClr val="AD2A26"/>
                </a:solidFill>
                <a:ea typeface="Alibaba PuHuiTi Medium" pitchFamily="18" charset="-122"/>
              </a:rPr>
              <a:t>OLAP</a:t>
            </a:r>
            <a:endParaRPr lang="zh-CN" altLang="en-US" sz="2000" b="0" dirty="0">
              <a:solidFill>
                <a:srgbClr val="AD2A26"/>
              </a:solidFill>
              <a:ea typeface="Alibaba PuHuiTi Medium" pitchFamily="18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19439" y="1491287"/>
            <a:ext cx="10749599" cy="517190"/>
          </a:xfrm>
        </p:spPr>
        <p:txBody>
          <a:bodyPr/>
          <a:lstStyle/>
          <a:p>
            <a:r>
              <a:rPr lang="zh-CN" altLang="en-US" dirty="0"/>
              <a:t>概念</a:t>
            </a:r>
          </a:p>
        </p:txBody>
      </p:sp>
      <p:pic>
        <p:nvPicPr>
          <p:cNvPr id="2050" name="Picture 2" descr="OLTP vs OLAP: main differenc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12" y="3048000"/>
            <a:ext cx="5113654" cy="336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Doris </a:t>
            </a:r>
            <a:r>
              <a:rPr lang="zh-CN" altLang="en-US">
                <a:sym typeface="+mn-ea"/>
              </a:rPr>
              <a:t>数据导入</a:t>
            </a:r>
            <a:r>
              <a:rPr lang="en-US" altLang="zh-CN">
                <a:sym typeface="+mn-ea"/>
              </a:rPr>
              <a:t>-Routine Load</a:t>
            </a:r>
            <a:br>
              <a:rPr lang="en-US" altLang="zh-CN">
                <a:sym typeface="+mn-ea"/>
              </a:rPr>
            </a:br>
            <a:endParaRPr lang="en-US" altLang="zh-CN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2627603" y="1000749"/>
            <a:ext cx="10749599" cy="517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0880" y="1427773"/>
            <a:ext cx="9168130" cy="38049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适用场景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当前仅支持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kafka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系统进行例行导入</a:t>
            </a:r>
          </a:p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使用限制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支持无认证的 Kafka 访问，以及通过 SSL 方式认证的 Kafka 集群。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 支持的消息格式为 csv 文本格式。每一个 message 为一行，且行尾不包含换行符。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仅支持 Kafka 0.10.0.0(含) 以上版本。</a:t>
            </a:r>
          </a:p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前置操作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启动zookeeper集群（三台节点都启动）：zkServer.sh start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启动kafka集群，创建topic，并向topic写入一批数据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28261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10565" y="1456690"/>
            <a:ext cx="10501630" cy="25507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语法：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HELP ROUTINE LOAD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; 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</a:t>
            </a:r>
          </a:p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9805" y="2175852"/>
            <a:ext cx="9688195" cy="164338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CREATE ROUTINE LOAD [db.]job_name ON tbl_name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[load_properties]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[job_properties]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FROM data_source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[data_source_properties]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32CA671C-457E-4F17-AF66-02F51605308B}"/>
              </a:ext>
            </a:extLst>
          </p:cNvPr>
          <p:cNvSpPr txBox="1">
            <a:spLocks/>
          </p:cNvSpPr>
          <p:nvPr/>
        </p:nvSpPr>
        <p:spPr>
          <a:xfrm>
            <a:off x="628894" y="1040486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>
                <a:sym typeface="+mn-ea"/>
              </a:rPr>
              <a:t>Doris </a:t>
            </a:r>
            <a:r>
              <a:rPr lang="zh-CN" altLang="en-US">
                <a:sym typeface="+mn-ea"/>
              </a:rPr>
              <a:t>数据导入</a:t>
            </a:r>
            <a:r>
              <a:rPr lang="en-US" altLang="zh-CN">
                <a:sym typeface="+mn-ea"/>
              </a:rPr>
              <a:t>-Routine Load</a:t>
            </a:r>
            <a:br>
              <a:rPr lang="en-US" altLang="zh-CN">
                <a:sym typeface="+mn-ea"/>
              </a:rPr>
            </a:br>
            <a:endParaRPr lang="en-US" altLang="zh-CN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70122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10565" y="1456690"/>
            <a:ext cx="10501630" cy="25507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语法：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HELP ROUTINE LOAD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; 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</a:t>
            </a:r>
          </a:p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9805" y="2175852"/>
            <a:ext cx="9688195" cy="164338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CREATE ROUTINE LOAD [db.]job_name ON tbl_name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[load_properties]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[job_properties]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FROM data_source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[data_source_properties]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32CA671C-457E-4F17-AF66-02F51605308B}"/>
              </a:ext>
            </a:extLst>
          </p:cNvPr>
          <p:cNvSpPr txBox="1">
            <a:spLocks/>
          </p:cNvSpPr>
          <p:nvPr/>
        </p:nvSpPr>
        <p:spPr>
          <a:xfrm>
            <a:off x="628894" y="1040486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  <a:sym typeface="+mn-ea"/>
              </a:rPr>
              <a:t>Doris 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  <a:sym typeface="+mn-ea"/>
              </a:rPr>
              <a:t>数据导入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  <a:sym typeface="+mn-ea"/>
              </a:rPr>
              <a:t>-Routine Load</a:t>
            </a:r>
            <a:b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D2A26"/>
                </a:solidFill>
                <a:effectLst/>
                <a:uLnTx/>
                <a:uFillTx/>
                <a:ea typeface="Alibaba PuHuiTi Medium" pitchFamily="18" charset="-122"/>
                <a:sym typeface="+mn-ea"/>
              </a:rPr>
            </a:b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AD2A26"/>
              </a:solidFill>
              <a:effectLst/>
              <a:uLnTx/>
              <a:uFillTx/>
              <a:ea typeface="Alibaba PuHuiTi Medium" pitchFamily="18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749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911645" y="1782407"/>
            <a:ext cx="9214230" cy="4219575"/>
          </a:xfrm>
        </p:spPr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需求：在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kafka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生产者命令行输入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json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字符串，实时同步到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doris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表中</a:t>
            </a:r>
          </a:p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	</a:t>
            </a:r>
          </a:p>
          <a:p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</a:t>
            </a:r>
            <a:r>
              <a:rPr 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启动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kafka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集群环境</a:t>
            </a: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</a:t>
            </a:r>
          </a:p>
          <a:p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②：创建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kafka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topic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主题</a:t>
            </a: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</a:t>
            </a:r>
            <a:endParaRPr lang="en-US" altLang="zh-CN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	123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除以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10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（商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12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，余数为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34735" y="2321584"/>
            <a:ext cx="8099425" cy="63436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{"id":1,"name":"zhangsan","age":20}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{"id":2,"name":"lisi","age":30}</a:t>
            </a:r>
          </a:p>
        </p:txBody>
      </p:sp>
      <p:sp>
        <p:nvSpPr>
          <p:cNvPr id="2" name="矩形 1"/>
          <p:cNvSpPr/>
          <p:nvPr/>
        </p:nvSpPr>
        <p:spPr>
          <a:xfrm>
            <a:off x="1152084" y="3973049"/>
            <a:ext cx="8099425" cy="59563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cd /export/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servers/kafka_2.12-2.4.1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AD2B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nohup bin/kafka-server-start.sh config/server.properties 2&gt;&amp;1 &amp;</a:t>
            </a:r>
          </a:p>
        </p:txBody>
      </p:sp>
      <p:sp>
        <p:nvSpPr>
          <p:cNvPr id="3" name="矩形 2"/>
          <p:cNvSpPr/>
          <p:nvPr/>
        </p:nvSpPr>
        <p:spPr>
          <a:xfrm>
            <a:off x="1152083" y="5146591"/>
            <a:ext cx="8099425" cy="122745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bin/kafka-topics.sh --create --zookeeper node01:2181,node02:2181,node03:2181 --replication-factor 1 \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--partitions 1 \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--topic test</a:t>
            </a:r>
          </a:p>
        </p:txBody>
      </p:sp>
    </p:spTree>
    <p:extLst>
      <p:ext uri="{BB962C8B-B14F-4D97-AF65-F5344CB8AC3E}">
        <p14:creationId xmlns:p14="http://schemas.microsoft.com/office/powerpoint/2010/main" val="3239626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964526" y="1726338"/>
            <a:ext cx="9214230" cy="4219575"/>
          </a:xfrm>
        </p:spPr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③：在doris中创建对应表（</a:t>
            </a:r>
            <a:r>
              <a:rPr lang="zh-CN" altLang="en-US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字段的定义需要跟写入数据的格式严格一致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</a:p>
          <a:p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46677" y="2336410"/>
            <a:ext cx="8099425" cy="258953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create table student_kafka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id int,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name varchar(50),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age int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DUPLICATE KEY(id)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DISTRIBUTED BY HASH(id) BUCKETS 10;</a:t>
            </a:r>
          </a:p>
        </p:txBody>
      </p:sp>
    </p:spTree>
    <p:extLst>
      <p:ext uri="{BB962C8B-B14F-4D97-AF65-F5344CB8AC3E}">
        <p14:creationId xmlns:p14="http://schemas.microsoft.com/office/powerpoint/2010/main" val="34112324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832642" y="1488946"/>
            <a:ext cx="9214230" cy="4219575"/>
          </a:xfrm>
        </p:spPr>
        <p:txBody>
          <a:bodyPr/>
          <a:lstStyle/>
          <a:p>
            <a:pPr algn="l">
              <a:buClrTx/>
              <a:buSzTx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④：创建导入作业，desired_concurrent_number指定并行度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170110" y="1957315"/>
            <a:ext cx="8099425" cy="470725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CREATE ROUTINE LOAD test_db.kafka_job1 on student_kafka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PROPERTIES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 "desired_concurrent_number"="1",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	"strict_mode"="false",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 "format" = "json"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FROM KAFKA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 "kafka_broker_list"= "node01:9092,node02:9092,node03:9092",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 "kafka_topic" = "test",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 "property.group.id" = "test_group_1",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 "property.kafka_default_offsets" = "OFFSET_BEGINNING",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 "property.enable.auto.commit" = "false"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952508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911773" y="1576870"/>
            <a:ext cx="9214230" cy="4219575"/>
          </a:xfrm>
        </p:spPr>
        <p:txBody>
          <a:bodyPr/>
          <a:lstStyle/>
          <a:p>
            <a:pPr algn="l">
              <a:buClrTx/>
              <a:buSzTx/>
              <a:buFont typeface="+mj-ea"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⑤：查询表的数据（</a:t>
            </a:r>
            <a:r>
              <a:rPr lang="zh-CN" altLang="en-US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有一定延迟时间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</a:p>
          <a:p>
            <a:pPr algn="l">
              <a:buClrTx/>
              <a:buSzTx/>
              <a:buFont typeface="+mj-ea"/>
            </a:pPr>
            <a:endParaRPr lang="zh-CN" altLang="en-US" dirty="0"/>
          </a:p>
          <a:p>
            <a:pPr algn="l">
              <a:buClrTx/>
              <a:buSzTx/>
              <a:buFont typeface="+mj-ea"/>
            </a:pPr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Tx/>
              <a:buSzTx/>
              <a:buFont typeface="+mj-ea"/>
            </a:pPr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Tx/>
              <a:buSzTx/>
              <a:buFont typeface="+mj-ea"/>
            </a:pPr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Tx/>
              <a:buSzTx/>
              <a:buFont typeface="+mj-ea"/>
            </a:pP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⑥：查看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导入作业状态：</a:t>
            </a:r>
            <a:r>
              <a:rPr lang="zh-CN" altLang="en-US" sz="14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HELP SHOW ROUTINE LOAD; </a:t>
            </a:r>
          </a:p>
          <a:p>
            <a:pPr algn="l">
              <a:buClrTx/>
              <a:buSzTx/>
              <a:buFont typeface="+mj-ea"/>
            </a:pPr>
            <a:r>
              <a:rPr lang="en-US" altLang="zh-CN" sz="14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</a:t>
            </a:r>
            <a:r>
              <a:rPr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SHOW ALL ROUTINE LOAD;</a:t>
            </a:r>
            <a:r>
              <a:rPr lang="zh-CN" altLang="en-US" sz="14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显示 test_db 下，所有的例行导入作业（包括已停止或取消</a:t>
            </a:r>
            <a:r>
              <a:rPr lang="zh-CN" altLang="en-US" sz="1400" b="1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的作）</a:t>
            </a:r>
            <a:endParaRPr lang="zh-CN" altLang="en-US" sz="1400" b="1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>
              <a:buClrTx/>
              <a:buSzTx/>
              <a:buFont typeface="+mj-ea"/>
            </a:pPr>
            <a:r>
              <a:rPr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SHOW ROUTINE LOAD</a:t>
            </a:r>
            <a:r>
              <a:rPr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FOR </a:t>
            </a:r>
            <a:r>
              <a:rPr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kafka_job1</a:t>
            </a:r>
            <a:r>
              <a:rPr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;</a:t>
            </a:r>
            <a:r>
              <a:rPr lang="zh-CN" altLang="en-US" sz="14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查看指定的导入作业</a:t>
            </a:r>
            <a:r>
              <a:rPr lang="zh-CN" altLang="en-US" sz="14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kafka_job1</a:t>
            </a:r>
          </a:p>
          <a:p>
            <a:pPr algn="l">
              <a:buClrTx/>
              <a:buSzTx/>
              <a:buFont typeface="+mj-ea"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⑦：控制导入作业状态：</a:t>
            </a:r>
          </a:p>
          <a:p>
            <a:pPr algn="l">
              <a:buClrTx/>
              <a:buSzTx/>
              <a:buFont typeface="+mj-ea"/>
            </a:pPr>
            <a:r>
              <a:rPr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  PAUSE ROUTINE LOAD FOR orders_kafka_job;</a:t>
            </a:r>
            <a:r>
              <a:rPr lang="zh-CN" altLang="en-US" sz="14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暂停导入作业</a:t>
            </a:r>
          </a:p>
          <a:p>
            <a:pPr algn="l">
              <a:buClrTx/>
              <a:buSzTx/>
              <a:buFont typeface="+mj-ea"/>
            </a:pPr>
            <a:r>
              <a:rPr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  RESUME ROUTINE LOAD FOR orders_kafka_job;</a:t>
            </a:r>
            <a:r>
              <a:rPr lang="zh-CN" altLang="en-US" sz="14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恢复导入作业</a:t>
            </a:r>
          </a:p>
          <a:p>
            <a:pPr algn="l">
              <a:buClrTx/>
              <a:buSzTx/>
              <a:buFont typeface="+mj-ea"/>
            </a:pPr>
            <a:r>
              <a:rPr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    STOP ROUTINE LOAD FOR orders_kafka_job;</a:t>
            </a:r>
            <a:r>
              <a:rPr lang="zh-CN" altLang="en-US" sz="14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停止导入作业</a:t>
            </a:r>
          </a:p>
        </p:txBody>
      </p:sp>
      <p:sp>
        <p:nvSpPr>
          <p:cNvPr id="2" name="矩形 1"/>
          <p:cNvSpPr/>
          <p:nvPr/>
        </p:nvSpPr>
        <p:spPr>
          <a:xfrm>
            <a:off x="1469048" y="1990335"/>
            <a:ext cx="8099425" cy="40132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D2B26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select * from student_kafka;</a:t>
            </a:r>
          </a:p>
        </p:txBody>
      </p:sp>
      <p:pic>
        <p:nvPicPr>
          <p:cNvPr id="3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048" y="2458330"/>
            <a:ext cx="3348990" cy="1292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14062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Doris </a:t>
            </a:r>
            <a:r>
              <a:rPr lang="zh-CN" altLang="en-US">
                <a:sym typeface="+mn-ea"/>
              </a:rPr>
              <a:t>数据导入</a:t>
            </a:r>
            <a:r>
              <a:rPr lang="en-US" altLang="zh-CN">
                <a:sym typeface="+mn-ea"/>
              </a:rPr>
              <a:t>-Insert Into </a:t>
            </a:r>
            <a:br>
              <a:rPr lang="en-US" altLang="zh-CN">
                <a:sym typeface="+mn-ea"/>
              </a:rPr>
            </a:br>
            <a:endParaRPr lang="en-US" altLang="zh-CN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2627603" y="1000749"/>
            <a:ext cx="10749599" cy="517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0880" y="1427773"/>
            <a:ext cx="9168130" cy="120609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indent="-276225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Insert Into </a:t>
            </a:r>
            <a:r>
              <a:rPr lang="zh-CN" altLang="zh-CN" sz="160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语句的使用方式和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 MySQL </a:t>
            </a:r>
            <a:r>
              <a:rPr lang="zh-CN" altLang="zh-CN" sz="160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等数据库中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 Insert Into </a:t>
            </a:r>
            <a:r>
              <a:rPr lang="zh-CN" altLang="zh-CN" sz="160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语句的使用方式类似。但在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 Doris </a:t>
            </a:r>
            <a:r>
              <a:rPr lang="zh-CN" altLang="zh-CN" sz="160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中，所有的数据写入都是一个独立的导入作业。所以这里将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 Insert Into </a:t>
            </a:r>
            <a:r>
              <a:rPr lang="zh-CN" altLang="zh-CN" sz="160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也作为一种导入方式介绍。</a:t>
            </a:r>
          </a:p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62EB28-EA1B-4983-9038-009D8211D0CD}"/>
              </a:ext>
            </a:extLst>
          </p:cNvPr>
          <p:cNvSpPr txBox="1"/>
          <p:nvPr/>
        </p:nvSpPr>
        <p:spPr>
          <a:xfrm>
            <a:off x="1105632" y="3225811"/>
            <a:ext cx="6712926" cy="1056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60"/>
              </a:spcBef>
              <a:spcAft>
                <a:spcPts val="1560"/>
              </a:spcAft>
              <a:buFont typeface="Wingdings" panose="05000000000000000000" pitchFamily="2" charset="2"/>
              <a:buChar char="l"/>
            </a:pPr>
            <a:endParaRPr lang="en-US" altLang="zh-CN" sz="1800" b="1">
              <a:solidFill>
                <a:srgbClr val="0000FF"/>
              </a:solidFill>
              <a:effectLst/>
              <a:latin typeface="Courier New" panose="02070309020205020404" pitchFamily="49" charset="0"/>
            </a:endParaRPr>
          </a:p>
          <a:p>
            <a:pPr>
              <a:spcBef>
                <a:spcPts val="1560"/>
              </a:spcBef>
              <a:spcAft>
                <a:spcPts val="1560"/>
              </a:spcAft>
            </a:pPr>
            <a:r>
              <a:rPr lang="zh-CN" altLang="zh-CN" sz="160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其中第二种命令仅用于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 demo</a:t>
            </a:r>
            <a:r>
              <a:rPr lang="zh-CN" altLang="zh-CN" sz="160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，不要使用在测试或生产环境中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168F2D-DE1F-4A16-9FA5-BD7459EC2C61}"/>
              </a:ext>
            </a:extLst>
          </p:cNvPr>
          <p:cNvSpPr txBox="1"/>
          <p:nvPr/>
        </p:nvSpPr>
        <p:spPr>
          <a:xfrm>
            <a:off x="1105632" y="2449207"/>
            <a:ext cx="97528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格式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1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：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INSERT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INTO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tbl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SELECT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...</a:t>
            </a:r>
          </a:p>
          <a:p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格式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2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：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INSERT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INTO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tbl 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col1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col2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...)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VALUES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...),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...);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0394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Doris </a:t>
            </a:r>
            <a:r>
              <a:rPr lang="zh-CN" altLang="en-US">
                <a:sym typeface="+mn-ea"/>
              </a:rPr>
              <a:t>数据导入</a:t>
            </a:r>
            <a:r>
              <a:rPr lang="en-US" altLang="zh-CN">
                <a:sym typeface="+mn-ea"/>
              </a:rPr>
              <a:t>-Insert Into </a:t>
            </a:r>
            <a:br>
              <a:rPr lang="en-US" altLang="zh-CN">
                <a:sym typeface="+mn-ea"/>
              </a:rPr>
            </a:br>
            <a:endParaRPr lang="en-US" altLang="zh-CN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2627603" y="1000749"/>
            <a:ext cx="10749599" cy="5171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0880" y="1427773"/>
            <a:ext cx="9168130" cy="120609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Insert Into </a:t>
            </a:r>
            <a:r>
              <a: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语句的使用方式和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 MySQL </a:t>
            </a:r>
            <a:r>
              <a: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等数据库中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 Insert Into </a:t>
            </a:r>
            <a:r>
              <a: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语句的使用方式类似。但在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 Doris </a:t>
            </a:r>
            <a:r>
              <a: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中，所有的数据写入都是一个独立的导入作业。所以这里将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 Insert Into </a:t>
            </a:r>
            <a:r>
              <a: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也作为一种导入方式介绍。</a:t>
            </a:r>
          </a:p>
          <a:p>
            <a:pPr marL="2762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62EB28-EA1B-4983-9038-009D8211D0CD}"/>
              </a:ext>
            </a:extLst>
          </p:cNvPr>
          <p:cNvSpPr txBox="1"/>
          <p:nvPr/>
        </p:nvSpPr>
        <p:spPr>
          <a:xfrm>
            <a:off x="1105632" y="3225811"/>
            <a:ext cx="6712926" cy="1056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156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urier New" panose="02070309020205020404" pitchFamily="49" charset="0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156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其中第二种命令仅用于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 demo</a:t>
            </a:r>
            <a:r>
              <a: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，不要使用在测试或生产环境中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168F2D-DE1F-4A16-9FA5-BD7459EC2C61}"/>
              </a:ext>
            </a:extLst>
          </p:cNvPr>
          <p:cNvSpPr txBox="1"/>
          <p:nvPr/>
        </p:nvSpPr>
        <p:spPr>
          <a:xfrm>
            <a:off x="1105632" y="2449207"/>
            <a:ext cx="97528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格式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1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：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INSERT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INTO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tbl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SELECT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格式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2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Alibaba PuHuiTi R" pitchFamily="18" charset="-122"/>
                <a:cs typeface="+mn-cs"/>
              </a:rPr>
              <a:t>：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INSERT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INTO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tbl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col1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col2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...)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VALUES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...),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...);</a:t>
            </a:r>
            <a:endParaRPr kumimoji="0" lang="zh-CN" altLang="zh-CN" sz="18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8080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42765" y="1087994"/>
            <a:ext cx="9845675" cy="517190"/>
          </a:xfrm>
        </p:spPr>
        <p:txBody>
          <a:bodyPr/>
          <a:lstStyle/>
          <a:p>
            <a:r>
              <a:rPr lang="en-US" altLang="zh-CN">
                <a:sym typeface="+mn-ea"/>
              </a:rPr>
              <a:t>Doris </a:t>
            </a:r>
            <a:r>
              <a:rPr lang="zh-CN" altLang="en-US">
                <a:sym typeface="+mn-ea"/>
              </a:rPr>
              <a:t>数据导入</a:t>
            </a:r>
            <a:r>
              <a:rPr lang="en-US" altLang="zh-CN">
                <a:sym typeface="+mn-ea"/>
              </a:rPr>
              <a:t>-Insert Into</a:t>
            </a:r>
          </a:p>
        </p:txBody>
      </p:sp>
      <p:sp>
        <p:nvSpPr>
          <p:cNvPr id="5" name="矩形 4"/>
          <p:cNvSpPr/>
          <p:nvPr/>
        </p:nvSpPr>
        <p:spPr>
          <a:xfrm>
            <a:off x="967154" y="1738145"/>
            <a:ext cx="9144000" cy="4031861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r>
              <a:rPr lang="en-US" altLang="zh-CN" sz="16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CREATE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TABLE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test_db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user_result2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id </a:t>
            </a:r>
            <a:r>
              <a:rPr lang="en-US" altLang="zh-CN" sz="16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BIGINT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name </a:t>
            </a:r>
            <a:r>
              <a:rPr lang="en-US" altLang="zh-CN" sz="16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VARCHAR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),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age </a:t>
            </a:r>
            <a:r>
              <a:rPr lang="en-US" altLang="zh-CN" sz="16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gender </a:t>
            </a:r>
            <a:r>
              <a:rPr lang="en-US" altLang="zh-CN" sz="16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province  </a:t>
            </a:r>
            <a:r>
              <a:rPr lang="en-US" altLang="zh-CN" sz="16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VARCHAR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),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city   </a:t>
            </a:r>
            <a:r>
              <a:rPr lang="en-US" altLang="zh-CN" sz="16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VARCHAR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),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region  </a:t>
            </a:r>
            <a:r>
              <a:rPr lang="en-US" altLang="zh-CN" sz="16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VARCHAR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),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phone </a:t>
            </a:r>
            <a:r>
              <a:rPr lang="en-US" altLang="zh-CN" sz="16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VARCHAR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),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birthday </a:t>
            </a:r>
            <a:r>
              <a:rPr lang="en-US" altLang="zh-CN" sz="16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VARCHAR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),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hobby 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VARCHAR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),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register_date </a:t>
            </a:r>
            <a:r>
              <a:rPr lang="en-US" altLang="zh-CN" sz="1600" kern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VARCHAR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DUPLICATE </a:t>
            </a:r>
            <a:r>
              <a:rPr lang="en-US" altLang="zh-CN" sz="16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KEY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DISTRIBUTED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kern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BY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HASH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600" kern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BUCKETS </a:t>
            </a:r>
            <a:r>
              <a:rPr lang="en-US" altLang="zh-CN" sz="1600" kern="0">
                <a:solidFill>
                  <a:srgbClr val="FF8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1600" b="1" kern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754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b1492ef-56d8-4234-911d-223b80623cb1}"/>
  <p:tag name="TABLE_ENDDRAG_ORIGIN_RECT" val="411*247"/>
  <p:tag name="TABLE_ENDDRAG_RECT" val="65*92*411*24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3bfca1e-60ff-4150-a80b-784f6af1bf59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683fb0a-5103-4a98-bffd-29132be019ae}"/>
  <p:tag name="TABLE_ENDDRAG_ORIGIN_RECT" val="857*433"/>
  <p:tag name="TABLE_ENDDRAG_RECT" val="61*119*857*43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0710c2b-3297-4ff4-8d9f-1d68efe082e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0710c2b-3297-4ff4-8d9f-1d68efe082e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f58aa1f-2071-477a-a265-7f9c144f5496}"/>
  <p:tag name="TABLE_ENDDRAG_ORIGIN_RECT" val="827*247"/>
  <p:tag name="TABLE_ENDDRAG_RECT" val="65*92*827*24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f58aa1f-2071-477a-a265-7f9c144f5496}"/>
  <p:tag name="TABLE_ENDDRAG_ORIGIN_RECT" val="827*247"/>
  <p:tag name="TABLE_ENDDRAG_RECT" val="65*92*827*24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425,&quot;width&quot;:1186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f58aa1f-2071-477a-a265-7f9c144f5496}"/>
  <p:tag name="TABLE_ENDDRAG_ORIGIN_RECT" val="826*149"/>
  <p:tag name="TABLE_ENDDRAG_RECT" val="61*91*826*14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f58aa1f-2071-477a-a265-7f9c144f5496}"/>
  <p:tag name="TABLE_ENDDRAG_ORIGIN_RECT" val="826*149"/>
  <p:tag name="TABLE_ENDDRAG_RECT" val="61*91*826*14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f58aa1f-2071-477a-a265-7f9c144f5496}"/>
  <p:tag name="TABLE_ENDDRAG_ORIGIN_RECT" val="827*247"/>
  <p:tag name="TABLE_ENDDRAG_RECT" val="65*92*827*24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caf4dd0-79a1-4b20-ac80-922f06ed0ee1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f58aa1f-2071-477a-a265-7f9c144f5496}"/>
  <p:tag name="TABLE_ENDDRAG_ORIGIN_RECT" val="824*136"/>
  <p:tag name="TABLE_ENDDRAG_RECT" val="61*119*824*136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15723</TotalTime>
  <Words>15618</Words>
  <Application>Microsoft Office PowerPoint</Application>
  <PresentationFormat>宽屏</PresentationFormat>
  <Paragraphs>1933</Paragraphs>
  <Slides>185</Slides>
  <Notes>130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185</vt:i4>
      </vt:variant>
    </vt:vector>
  </HeadingPairs>
  <TitlesOfParts>
    <vt:vector size="213" baseType="lpstr">
      <vt:lpstr>Alibaba PuHuiTi B</vt:lpstr>
      <vt:lpstr>Alibaba PuHuiTi M</vt:lpstr>
      <vt:lpstr>Alibaba PuHuiTi Medium</vt:lpstr>
      <vt:lpstr>Alibaba PuHuiTi R</vt:lpstr>
      <vt:lpstr>-apple-system</vt:lpstr>
      <vt:lpstr>PingFang SC</vt:lpstr>
      <vt:lpstr>阿里巴巴普惠体</vt:lpstr>
      <vt:lpstr>等线</vt:lpstr>
      <vt:lpstr>黑体</vt:lpstr>
      <vt:lpstr>华文楷体</vt:lpstr>
      <vt:lpstr>楷体</vt:lpstr>
      <vt:lpstr>微软雅黑</vt:lpstr>
      <vt:lpstr>微软雅黑 Light</vt:lpstr>
      <vt:lpstr>Arial</vt:lpstr>
      <vt:lpstr>Calibri</vt:lpstr>
      <vt:lpstr>Courier New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6_正文设计方案</vt:lpstr>
      <vt:lpstr>Microsoft Word Document</vt:lpstr>
      <vt:lpstr>Apache Doris</vt:lpstr>
      <vt:lpstr>PowerPoint 演示文稿</vt:lpstr>
      <vt:lpstr>PowerPoint 演示文稿</vt:lpstr>
      <vt:lpstr>前言</vt:lpstr>
      <vt:lpstr>Doris简介</vt:lpstr>
      <vt:lpstr>Doris发展历程</vt:lpstr>
      <vt:lpstr>核心特性</vt:lpstr>
      <vt:lpstr>Doris特点</vt:lpstr>
      <vt:lpstr>OLTP、OLAP</vt:lpstr>
      <vt:lpstr>OLTP概念</vt:lpstr>
      <vt:lpstr>PowerPoint 演示文稿</vt:lpstr>
      <vt:lpstr>OLTP、OLAP对比</vt:lpstr>
      <vt:lpstr>OLAP引擎分类</vt:lpstr>
      <vt:lpstr>数据分析框架对比</vt:lpstr>
      <vt:lpstr>OLAP引擎分类</vt:lpstr>
      <vt:lpstr>Doris使用场景</vt:lpstr>
      <vt:lpstr>Doris使用场景</vt:lpstr>
      <vt:lpstr>Doris使用用户</vt:lpstr>
      <vt:lpstr>PowerPoint 演示文稿</vt:lpstr>
      <vt:lpstr>Doris整体架构</vt:lpstr>
      <vt:lpstr>Doris整体架构：极简架构</vt:lpstr>
      <vt:lpstr>Doris整体架构:名词解释</vt:lpstr>
      <vt:lpstr>名词解释</vt:lpstr>
      <vt:lpstr>Doris整体架构：极简架构</vt:lpstr>
      <vt:lpstr>Doris整体架构：MPP架构</vt:lpstr>
      <vt:lpstr>Doris整体架构：MPP架构</vt:lpstr>
      <vt:lpstr>Doris整体架构：数据分布</vt:lpstr>
      <vt:lpstr>Doris整体架构：数据可靠性</vt:lpstr>
      <vt:lpstr>PowerPoint 演示文稿</vt:lpstr>
      <vt:lpstr>服务器环境介绍</vt:lpstr>
      <vt:lpstr>Doris编译</vt:lpstr>
      <vt:lpstr>Doris编译</vt:lpstr>
      <vt:lpstr>Doris编译</vt:lpstr>
      <vt:lpstr>Doris编译</vt:lpstr>
      <vt:lpstr>Doris编译</vt:lpstr>
      <vt:lpstr>Doris编译-数据导出</vt:lpstr>
      <vt:lpstr>资源规划</vt:lpstr>
      <vt:lpstr>软硬件需求</vt:lpstr>
      <vt:lpstr>软硬件需求</vt:lpstr>
      <vt:lpstr>软硬件需求</vt:lpstr>
      <vt:lpstr>软硬件需求</vt:lpstr>
      <vt:lpstr>启动FE-配置环境变量</vt:lpstr>
      <vt:lpstr>启动FE-创建doris-mate</vt:lpstr>
      <vt:lpstr>启动FE-修改fe.conf中的JAVA_OPTS</vt:lpstr>
      <vt:lpstr>启动FE-将安装目录分发到另外两台节点</vt:lpstr>
      <vt:lpstr>配置BE</vt:lpstr>
      <vt:lpstr>配置BE-创建storage_root_path, 并配置be.conf</vt:lpstr>
      <vt:lpstr>配置BE-修改ip绑定（可选）</vt:lpstr>
      <vt:lpstr>添加BE-使用mysql连接</vt:lpstr>
      <vt:lpstr>软硬件需求-Doris端口说明</vt:lpstr>
      <vt:lpstr>配置BE-修改可打开文件数</vt:lpstr>
      <vt:lpstr>添加BE </vt:lpstr>
      <vt:lpstr>添加BE</vt:lpstr>
      <vt:lpstr>添加FS_BROKER（可选）</vt:lpstr>
      <vt:lpstr>添加FS_BROKER（可选）</vt:lpstr>
      <vt:lpstr>添加FS_BROKER（可选）</vt:lpstr>
      <vt:lpstr>扩容缩容-FE 扩容和缩容</vt:lpstr>
      <vt:lpstr>Doris整体架构：极简架构</vt:lpstr>
      <vt:lpstr>扩容缩容-BE 扩容和缩容</vt:lpstr>
      <vt:lpstr>扩容缩容-Broker 扩容和缩容</vt:lpstr>
      <vt:lpstr>新一代MPP数据分析框架多指标分析</vt:lpstr>
      <vt:lpstr>PowerPoint 演示文稿</vt:lpstr>
      <vt:lpstr>创建用户</vt:lpstr>
      <vt:lpstr>创建数据库并赋予权限</vt:lpstr>
      <vt:lpstr>创建数据库并赋予权限</vt:lpstr>
      <vt:lpstr>PowerPoint 演示文稿</vt:lpstr>
      <vt:lpstr>Doris 建表-基本概念</vt:lpstr>
      <vt:lpstr>Doris 建表-基本概念</vt:lpstr>
      <vt:lpstr>Doris 建表-基本概念</vt:lpstr>
      <vt:lpstr>Doris 建表(Create Table）</vt:lpstr>
      <vt:lpstr>Doris 建表-建表（Create Table）</vt:lpstr>
      <vt:lpstr>Doris 建表-字段类型</vt:lpstr>
      <vt:lpstr>Doris 建表-字段类型</vt:lpstr>
      <vt:lpstr>Doris 建表-建表方式</vt:lpstr>
      <vt:lpstr>Doris 建表-建表方式</vt:lpstr>
      <vt:lpstr>Doris 建表-单分区</vt:lpstr>
      <vt:lpstr>Doris 建表-单分区</vt:lpstr>
      <vt:lpstr>Doris 建表-单分区</vt:lpstr>
      <vt:lpstr>Doris 建表-单分区</vt:lpstr>
      <vt:lpstr>Doris 建表-复合分区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Doris 数据导入-Routine Load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Doris 数据导入-Insert Into  </vt:lpstr>
      <vt:lpstr>Doris 数据导入-Insert Into  </vt:lpstr>
      <vt:lpstr>Doris 数据导入-Insert Into</vt:lpstr>
      <vt:lpstr>Doris 数据导入-Insert Into</vt:lpstr>
      <vt:lpstr>Doris 数据删除-Delete</vt:lpstr>
      <vt:lpstr>Doris 数据删除-条件删除</vt:lpstr>
      <vt:lpstr>Doris 简单查询-基本查询</vt:lpstr>
      <vt:lpstr>Doris 简单查询-Join</vt:lpstr>
      <vt:lpstr>Doris 简单查询-子查询</vt:lpstr>
      <vt:lpstr>Doris高级功能-表结构变更</vt:lpstr>
      <vt:lpstr>Doris高级功能-表结构变更</vt:lpstr>
      <vt:lpstr>Doris高级设置-增大内存</vt:lpstr>
      <vt:lpstr>Doris高级设置-增大内存</vt:lpstr>
      <vt:lpstr>Doris高级设置-修改超时时间</vt:lpstr>
      <vt:lpstr>Doris高级设置-修改超时时间</vt:lpstr>
      <vt:lpstr>Doris高级设置-Broadcast/Shuffle Join</vt:lpstr>
      <vt:lpstr>Doris数据模型-Aggregate模型（聚合模型）</vt:lpstr>
      <vt:lpstr>Doris数据模型-Aggregate模型（聚合模型）</vt:lpstr>
      <vt:lpstr>Doris数据模型-Aggregate模型（聚合模型）</vt:lpstr>
      <vt:lpstr>Doris数据模型-Uniq模型（唯一主键）</vt:lpstr>
      <vt:lpstr>Doris数据模型- Uniq模型（唯一主键 ）</vt:lpstr>
      <vt:lpstr>Doris数据模型- Uniq模型（唯一主键））</vt:lpstr>
      <vt:lpstr>Doris数据模型-Duplicate 模型（冗余模型）</vt:lpstr>
      <vt:lpstr>Doris数据模型-Duplicate 模型（冗余模型）</vt:lpstr>
      <vt:lpstr>Doris数据模型-Duplicate 模型（冗余模型）</vt:lpstr>
      <vt:lpstr>Doris数据模型-总结</vt:lpstr>
      <vt:lpstr>Doris高级功能-Rollup</vt:lpstr>
      <vt:lpstr>Doris高级功能-Rollup</vt:lpstr>
      <vt:lpstr>Doris的索引</vt:lpstr>
      <vt:lpstr>Doris的索引-前缀索引</vt:lpstr>
      <vt:lpstr>Doris的索引-前缀索引</vt:lpstr>
      <vt:lpstr>Doris的索引-前缀索引</vt:lpstr>
      <vt:lpstr>Doris的索引-ROLLUP 调整前缀索引</vt:lpstr>
      <vt:lpstr>Doris的索引-ROLLUP 调整前缀索引</vt:lpstr>
      <vt:lpstr>Doris的索引-ROLLUP 调整前缀索引</vt:lpstr>
      <vt:lpstr>物化视图</vt:lpstr>
      <vt:lpstr>物化视图</vt:lpstr>
      <vt:lpstr>物化视图</vt:lpstr>
      <vt:lpstr>物化视图</vt:lpstr>
      <vt:lpstr>物化视图</vt:lpstr>
      <vt:lpstr>物化视图</vt:lpstr>
      <vt:lpstr>物化视图</vt:lpstr>
      <vt:lpstr>物化视图</vt:lpstr>
      <vt:lpstr>物化视图</vt:lpstr>
      <vt:lpstr>物化视图</vt:lpstr>
      <vt:lpstr>物化视图</vt:lpstr>
      <vt:lpstr>物化视图</vt:lpstr>
      <vt:lpstr>动态分区</vt:lpstr>
      <vt:lpstr>动态分区</vt:lpstr>
      <vt:lpstr>动态分区</vt:lpstr>
      <vt:lpstr>动态分区</vt:lpstr>
      <vt:lpstr>动态分区</vt:lpstr>
      <vt:lpstr>动态分区</vt:lpstr>
      <vt:lpstr>动态分区</vt:lpstr>
      <vt:lpstr>动态分区</vt:lpstr>
      <vt:lpstr>动态分区</vt:lpstr>
      <vt:lpstr>动态分区</vt:lpstr>
      <vt:lpstr>动态分区</vt:lpstr>
      <vt:lpstr>动态分区</vt:lpstr>
      <vt:lpstr>动态分区</vt:lpstr>
      <vt:lpstr>动态分区</vt:lpstr>
      <vt:lpstr>动态分区</vt:lpstr>
      <vt:lpstr>动态分区</vt:lpstr>
      <vt:lpstr>数据导出</vt:lpstr>
      <vt:lpstr>数据导出</vt:lpstr>
      <vt:lpstr>数据导出</vt:lpstr>
      <vt:lpstr>数据导出</vt:lpstr>
      <vt:lpstr>数据导出</vt:lpstr>
      <vt:lpstr>数据导出</vt:lpstr>
      <vt:lpstr>数据导出</vt:lpstr>
      <vt:lpstr>Colocation Join</vt:lpstr>
      <vt:lpstr>Colocation Join</vt:lpstr>
      <vt:lpstr>Colocation Join</vt:lpstr>
      <vt:lpstr>Colocation Join</vt:lpstr>
      <vt:lpstr>Colocation Join</vt:lpstr>
      <vt:lpstr>Colocation Join</vt:lpstr>
      <vt:lpstr>Colocation Join</vt:lpstr>
      <vt:lpstr>Colocation Join</vt:lpstr>
      <vt:lpstr>Colocation Join</vt:lpstr>
      <vt:lpstr>Colocation Join</vt:lpstr>
      <vt:lpstr>Colocation Join</vt:lpstr>
      <vt:lpstr>SQL函数</vt:lpstr>
      <vt:lpstr>SQL函数-数学函数</vt:lpstr>
      <vt:lpstr>SQL函数-数学函数</vt:lpstr>
      <vt:lpstr>SQL函数-日期函数</vt:lpstr>
      <vt:lpstr>SQL函数-地理函数</vt:lpstr>
      <vt:lpstr>SQL函数-聚合函数</vt:lpstr>
      <vt:lpstr>SQL函数-bitmap函数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fengtao li</cp:lastModifiedBy>
  <cp:revision>962</cp:revision>
  <dcterms:created xsi:type="dcterms:W3CDTF">2020-03-31T02:23:00Z</dcterms:created>
  <dcterms:modified xsi:type="dcterms:W3CDTF">2022-01-23T11:03:25Z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540437461B4B4A7686E8061D697F5E3C</vt:lpwstr>
  </property>
</Properties>
</file>